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8" r:id="rId11"/>
    <p:sldId id="269" r:id="rId12"/>
    <p:sldId id="270" r:id="rId13"/>
    <p:sldId id="271" r:id="rId14"/>
    <p:sldId id="272" r:id="rId15"/>
    <p:sldId id="273" r:id="rId16"/>
    <p:sldId id="282" r:id="rId17"/>
    <p:sldId id="284" r:id="rId18"/>
    <p:sldId id="285" r:id="rId19"/>
    <p:sldId id="286" r:id="rId20"/>
    <p:sldId id="287" r:id="rId21"/>
    <p:sldId id="288" r:id="rId22"/>
    <p:sldId id="289" r:id="rId23"/>
    <p:sldId id="290" r:id="rId24"/>
    <p:sldId id="283" r:id="rId25"/>
    <p:sldId id="274" r:id="rId26"/>
    <p:sldId id="275" r:id="rId27"/>
    <p:sldId id="276" r:id="rId28"/>
    <p:sldId id="277" r:id="rId29"/>
    <p:sldId id="280" r:id="rId30"/>
    <p:sldId id="281" r:id="rId31"/>
    <p:sldId id="278" r:id="rId32"/>
    <p:sldId id="27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6C682"/>
    <a:srgbClr val="825700"/>
    <a:srgbClr val="582C00"/>
    <a:srgbClr val="1E0800"/>
    <a:srgbClr val="412C00"/>
    <a:srgbClr val="D8C682"/>
    <a:srgbClr val="CBB65D"/>
    <a:srgbClr val="CFB863"/>
    <a:srgbClr val="D1575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43" autoAdjust="0"/>
    <p:restoredTop sz="94453" autoAdjust="0"/>
  </p:normalViewPr>
  <p:slideViewPr>
    <p:cSldViewPr snapToGrid="0">
      <p:cViewPr>
        <p:scale>
          <a:sx n="70" d="100"/>
          <a:sy n="70" d="100"/>
        </p:scale>
        <p:origin x="-2094" y="-1158"/>
      </p:cViewPr>
      <p:guideLst>
        <p:guide orient="horz" pos="2160"/>
        <p:guide pos="2880"/>
      </p:guideLst>
    </p:cSldViewPr>
  </p:slideViewPr>
  <p:notesTextViewPr>
    <p:cViewPr>
      <p:scale>
        <a:sx n="1" d="1"/>
        <a:sy n="1" d="1"/>
      </p:scale>
      <p:origin x="0" y="0"/>
    </p:cViewPr>
  </p:notesText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6653386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0743200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0014603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pPr/>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1274721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A909F-5D95-4D62-BC02-F840C8F8AC11}" type="datetimeFigureOut">
              <a:rPr lang="en-US" smtClean="0"/>
              <a:pPr/>
              <a:t>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103881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AA909F-5D95-4D62-BC02-F840C8F8AC11}" type="datetimeFigureOut">
              <a:rPr lang="en-US" smtClean="0"/>
              <a:pPr/>
              <a:t>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36349161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AA909F-5D95-4D62-BC02-F840C8F8AC11}" type="datetimeFigureOut">
              <a:rPr lang="en-US" smtClean="0"/>
              <a:pPr/>
              <a:t>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52739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AA909F-5D95-4D62-BC02-F840C8F8AC11}" type="datetimeFigureOut">
              <a:rPr lang="en-US" smtClean="0"/>
              <a:pPr/>
              <a:t>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28218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A909F-5D95-4D62-BC02-F840C8F8AC11}" type="datetimeFigureOut">
              <a:rPr lang="en-US" smtClean="0"/>
              <a:pPr/>
              <a:t>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7993089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41794221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pPr/>
              <a:t>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10520444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A909F-5D95-4D62-BC02-F840C8F8AC11}" type="datetimeFigureOut">
              <a:rPr lang="en-US" smtClean="0"/>
              <a:pPr/>
              <a:t>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CECCD-2B96-42DD-96DC-B5EEDCA8FF9C}" type="slidenum">
              <a:rPr lang="en-US" smtClean="0"/>
              <a:pPr/>
              <a:t>‹#›</a:t>
            </a:fld>
            <a:endParaRPr lang="en-US"/>
          </a:p>
        </p:txBody>
      </p:sp>
    </p:spTree>
    <p:extLst>
      <p:ext uri="{BB962C8B-B14F-4D97-AF65-F5344CB8AC3E}">
        <p14:creationId xmlns:p14="http://schemas.microsoft.com/office/powerpoint/2010/main" xmlns="" val="240377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biblical-art.com/artist_artwork.asp?id_artist=2234&amp;alt=2&amp;pagenum=1"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648200" y="3581400"/>
            <a:ext cx="4953000" cy="1569660"/>
          </a:xfrm>
          <a:prstGeom prst="rect">
            <a:avLst/>
          </a:prstGeom>
          <a:noFill/>
        </p:spPr>
        <p:txBody>
          <a:bodyPr wrap="square" rtlCol="0">
            <a:spAutoFit/>
          </a:bodyPr>
          <a:lstStyle/>
          <a:p>
            <a:r>
              <a:rPr lang="en-US" sz="9600" dirty="0" smtClean="0">
                <a:ln w="6350">
                  <a:solidFill>
                    <a:sysClr val="windowText" lastClr="000000"/>
                  </a:solidFill>
                </a:ln>
                <a:solidFill>
                  <a:srgbClr val="825700"/>
                </a:solidFill>
                <a:latin typeface="Papyrus" pitchFamily="66" charset="0"/>
              </a:rPr>
              <a:t>17-18</a:t>
            </a:r>
            <a:endParaRPr lang="en-US" sz="9600" dirty="0">
              <a:ln w="6350">
                <a:solidFill>
                  <a:sysClr val="windowText" lastClr="000000"/>
                </a:solidFill>
              </a:ln>
              <a:solidFill>
                <a:srgbClr val="825700"/>
              </a:solidFill>
              <a:latin typeface="Papyrus" pitchFamily="66" charset="0"/>
            </a:endParaRPr>
          </a:p>
        </p:txBody>
      </p:sp>
      <p:pic>
        <p:nvPicPr>
          <p:cNvPr id="1027" name="Picture 3" descr="C:\Users\Ken\AppData\Local\Microsoft\Windows\Temporary Internet Files\Content.IE5\T5T34V6U\MC900433863[1].png"/>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colorTemperature colorTemp="11200"/>
                    </a14:imgEffect>
                  </a14:imgLayer>
                </a14:imgProps>
              </a:ext>
              <a:ext uri="{28A0092B-C50C-407E-A947-70E740481C1C}">
                <a14:useLocalDpi xmlns:a14="http://schemas.microsoft.com/office/drawing/2010/main" xmlns=""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825700"/>
              </a:solidFill>
              <a:effectLst>
                <a:outerShdw blurRad="50800" dist="38100" dir="2700000" algn="tl" rotWithShape="0">
                  <a:schemeClr val="bg1">
                    <a:alpha val="40000"/>
                  </a:schemeClr>
                </a:outerShdw>
              </a:effectLst>
              <a:latin typeface="Viner Hand ITC" pitchFamily="66" charset="0"/>
            </a:endParaRPr>
          </a:p>
        </p:txBody>
      </p:sp>
    </p:spTree>
    <p:extLst>
      <p:ext uri="{BB962C8B-B14F-4D97-AF65-F5344CB8AC3E}">
        <p14:creationId xmlns:p14="http://schemas.microsoft.com/office/powerpoint/2010/main" xmlns="" val="92091163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1077218"/>
          </a:xfrm>
          <a:prstGeom prst="rect">
            <a:avLst/>
          </a:prstGeom>
          <a:noFill/>
        </p:spPr>
        <p:txBody>
          <a:bodyPr wrap="square" rtlCol="0">
            <a:spAutoFit/>
          </a:bodyPr>
          <a:lstStyle/>
          <a:p>
            <a:r>
              <a:rPr lang="en-US" sz="3200" dirty="0">
                <a:solidFill>
                  <a:srgbClr val="FFFFFF"/>
                </a:solidFill>
              </a:rPr>
              <a:t>John Bunyan ~ </a:t>
            </a:r>
            <a:r>
              <a:rPr lang="en-US" sz="3200" dirty="0"/>
              <a:t>"Religion is the best armor one can have, but it is the worst cloak."</a:t>
            </a:r>
          </a:p>
        </p:txBody>
      </p:sp>
    </p:spTree>
    <p:extLst>
      <p:ext uri="{BB962C8B-B14F-4D97-AF65-F5344CB8AC3E}">
        <p14:creationId xmlns:p14="http://schemas.microsoft.com/office/powerpoint/2010/main" xmlns="" val="2091597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31954728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1569660"/>
          </a:xfrm>
          <a:prstGeom prst="rect">
            <a:avLst/>
          </a:prstGeom>
          <a:noFill/>
        </p:spPr>
        <p:txBody>
          <a:bodyPr wrap="square" rtlCol="0">
            <a:spAutoFit/>
          </a:bodyPr>
          <a:lstStyle/>
          <a:p>
            <a:r>
              <a:rPr lang="en-US" sz="3200" dirty="0"/>
              <a:t>The Message ~ </a:t>
            </a:r>
            <a:r>
              <a:rPr lang="en-US" sz="3200" dirty="0">
                <a:solidFill>
                  <a:srgbClr val="FFFFFF"/>
                </a:solidFill>
              </a:rPr>
              <a:t>He took one look down on him and sneered—a mere youngster, apple-cheeked and peach-fuzzed.</a:t>
            </a:r>
          </a:p>
        </p:txBody>
      </p:sp>
    </p:spTree>
    <p:extLst>
      <p:ext uri="{BB962C8B-B14F-4D97-AF65-F5344CB8AC3E}">
        <p14:creationId xmlns:p14="http://schemas.microsoft.com/office/powerpoint/2010/main" xmlns="" val="34972084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7576811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1569660"/>
          </a:xfrm>
          <a:prstGeom prst="rect">
            <a:avLst/>
          </a:prstGeom>
          <a:noFill/>
        </p:spPr>
        <p:txBody>
          <a:bodyPr wrap="square" rtlCol="0">
            <a:spAutoFit/>
          </a:bodyPr>
          <a:lstStyle/>
          <a:p>
            <a:r>
              <a:rPr lang="en-US" sz="3200" dirty="0"/>
              <a:t>2 Cor. 10:4 ~ </a:t>
            </a:r>
            <a:r>
              <a:rPr lang="en-US" sz="3200" dirty="0">
                <a:solidFill>
                  <a:srgbClr val="FFFFFF"/>
                </a:solidFill>
              </a:rPr>
              <a:t>For the weapons of our warfare are not carnal but mighty in God for pulling down strongholds, </a:t>
            </a:r>
          </a:p>
        </p:txBody>
      </p:sp>
    </p:spTree>
    <p:extLst>
      <p:ext uri="{BB962C8B-B14F-4D97-AF65-F5344CB8AC3E}">
        <p14:creationId xmlns:p14="http://schemas.microsoft.com/office/powerpoint/2010/main" xmlns="" val="6240785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846203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509200"/>
          </a:xfrm>
          <a:prstGeom prst="rect">
            <a:avLst/>
          </a:prstGeom>
          <a:noFill/>
        </p:spPr>
        <p:txBody>
          <a:bodyPr wrap="square" rtlCol="0">
            <a:spAutoFit/>
          </a:bodyPr>
          <a:lstStyle/>
          <a:p>
            <a:r>
              <a:rPr lang="en-US" sz="3200" dirty="0">
                <a:solidFill>
                  <a:srgbClr val="FFFFFF"/>
                </a:solidFill>
              </a:rPr>
              <a:t>J. </a:t>
            </a:r>
            <a:r>
              <a:rPr lang="en-US" sz="3200" dirty="0" err="1">
                <a:solidFill>
                  <a:srgbClr val="FFFFFF"/>
                </a:solidFill>
              </a:rPr>
              <a:t>Sidlow</a:t>
            </a:r>
            <a:r>
              <a:rPr lang="en-US" sz="3200" dirty="0">
                <a:solidFill>
                  <a:srgbClr val="FFFFFF"/>
                </a:solidFill>
              </a:rPr>
              <a:t> Baxter ~ </a:t>
            </a:r>
            <a:r>
              <a:rPr lang="en-US" sz="3200" dirty="0"/>
              <a:t>"As never before, my will and I stood face to face. I asked my will the straight question, “Will, are you ready for an hour of prayer?” Will answered, “Here I am, and I’m quite ready, if you are.” So Will and I linked arms and turned to go for our time of prayer. At once all the emotions began pulling the other way and protesting, “We’re not coming.” I saw Will stagger a bit, so I asked, “Can you stick </a:t>
            </a:r>
            <a:r>
              <a:rPr lang="en-US" sz="3200" dirty="0" smtClean="0"/>
              <a:t>it</a:t>
            </a:r>
            <a:endParaRPr lang="en-US" sz="3200" dirty="0"/>
          </a:p>
        </p:txBody>
      </p:sp>
    </p:spTree>
    <p:extLst>
      <p:ext uri="{BB962C8B-B14F-4D97-AF65-F5344CB8AC3E}">
        <p14:creationId xmlns:p14="http://schemas.microsoft.com/office/powerpoint/2010/main" xmlns="" val="17108819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509200"/>
          </a:xfrm>
          <a:prstGeom prst="rect">
            <a:avLst/>
          </a:prstGeom>
          <a:noFill/>
        </p:spPr>
        <p:txBody>
          <a:bodyPr wrap="square" rtlCol="0">
            <a:spAutoFit/>
          </a:bodyPr>
          <a:lstStyle/>
          <a:p>
            <a:r>
              <a:rPr lang="en-US" sz="3200" dirty="0"/>
              <a:t>out, Will?” and Will replied, “Yes, if you can.” So Will went, and we got down to prayer, dragging those wriggling, obstreperous emotions with us. It was a struggle all the way through. At one point, when Will and I were in the middle of an earnest intercession, I suddenly found one of those traitorous emotions had snared my imagination and had run off to the golf course; and it was all I could do to drag the </a:t>
            </a:r>
            <a:r>
              <a:rPr lang="en-US" sz="3200" dirty="0" smtClean="0"/>
              <a:t>wicked</a:t>
            </a:r>
            <a:endParaRPr lang="en-US" sz="3200" dirty="0"/>
          </a:p>
        </p:txBody>
      </p:sp>
    </p:spTree>
    <p:extLst>
      <p:ext uri="{BB962C8B-B14F-4D97-AF65-F5344CB8AC3E}">
        <p14:creationId xmlns:p14="http://schemas.microsoft.com/office/powerpoint/2010/main" xmlns="" val="2389142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509200"/>
          </a:xfrm>
          <a:prstGeom prst="rect">
            <a:avLst/>
          </a:prstGeom>
          <a:noFill/>
        </p:spPr>
        <p:txBody>
          <a:bodyPr wrap="square" rtlCol="0">
            <a:spAutoFit/>
          </a:bodyPr>
          <a:lstStyle/>
          <a:p>
            <a:r>
              <a:rPr lang="en-US" sz="3200" dirty="0"/>
              <a:t>rascal back. A bit later I found another of the emotions had sneaked away with some off-guard thoughts and I was in the pulpit, two days ahead of schedule, preaching a sermon that I had not yet finished preparing!</a:t>
            </a:r>
          </a:p>
          <a:p>
            <a:r>
              <a:rPr lang="en-US" sz="3200" dirty="0"/>
              <a:t>At the end of the hour, if you had asked me, “Have you had a ‘good time’?” I would have had to reply, “No, it has been a wearying wrestle with contrary emotions and a </a:t>
            </a:r>
            <a:r>
              <a:rPr lang="en-US" sz="3200" dirty="0" smtClean="0"/>
              <a:t>truant</a:t>
            </a:r>
            <a:endParaRPr lang="en-US" sz="3200" dirty="0"/>
          </a:p>
        </p:txBody>
      </p:sp>
    </p:spTree>
    <p:extLst>
      <p:ext uri="{BB962C8B-B14F-4D97-AF65-F5344CB8AC3E}">
        <p14:creationId xmlns:p14="http://schemas.microsoft.com/office/powerpoint/2010/main" xmlns="" val="18735648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509200"/>
          </a:xfrm>
          <a:prstGeom prst="rect">
            <a:avLst/>
          </a:prstGeom>
          <a:noFill/>
        </p:spPr>
        <p:txBody>
          <a:bodyPr wrap="square" rtlCol="0">
            <a:spAutoFit/>
          </a:bodyPr>
          <a:lstStyle/>
          <a:p>
            <a:r>
              <a:rPr lang="en-US" sz="3200" dirty="0"/>
              <a:t>imagination from beginning to end.” What is more, that battle with the emotions continued for between two and three weeks, and if you had asked me at the end of that period, “Have you had a ‘good time’ in your daily praying?” I would have had to confess, “No, at times it has seemed as though the heavens were brass, and God too distant to hear, and the Lord Jesus strangely aloof, and prayer accomplishing nothing</a:t>
            </a:r>
            <a:r>
              <a:rPr lang="en-US" sz="3200" dirty="0" smtClean="0"/>
              <a:t>.”</a:t>
            </a:r>
            <a:endParaRPr lang="en-US" sz="3200" dirty="0"/>
          </a:p>
        </p:txBody>
      </p:sp>
    </p:spTree>
    <p:extLst>
      <p:ext uri="{BB962C8B-B14F-4D97-AF65-F5344CB8AC3E}">
        <p14:creationId xmlns:p14="http://schemas.microsoft.com/office/powerpoint/2010/main" xmlns="" val="4326785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347450" y="1000124"/>
            <a:ext cx="2514600" cy="584775"/>
          </a:xfrm>
          <a:prstGeom prst="rect">
            <a:avLst/>
          </a:prstGeom>
          <a:noFill/>
        </p:spPr>
        <p:txBody>
          <a:bodyPr wrap="square" rtlCol="0">
            <a:spAutoFit/>
          </a:bodyPr>
          <a:lstStyle/>
          <a:p>
            <a:r>
              <a:rPr lang="en-US" sz="3200" dirty="0">
                <a:solidFill>
                  <a:srgbClr val="FFFFFF"/>
                </a:solidFill>
              </a:rPr>
              <a:t>Cubit</a:t>
            </a:r>
            <a:r>
              <a:rPr lang="en-US" sz="3200" dirty="0"/>
              <a:t> = 18"</a:t>
            </a:r>
          </a:p>
        </p:txBody>
      </p:sp>
      <p:sp>
        <p:nvSpPr>
          <p:cNvPr id="4" name="TextBox 3"/>
          <p:cNvSpPr txBox="1"/>
          <p:nvPr/>
        </p:nvSpPr>
        <p:spPr>
          <a:xfrm>
            <a:off x="381000" y="1488140"/>
            <a:ext cx="2209800" cy="584775"/>
          </a:xfrm>
          <a:prstGeom prst="rect">
            <a:avLst/>
          </a:prstGeom>
          <a:noFill/>
        </p:spPr>
        <p:txBody>
          <a:bodyPr wrap="square" rtlCol="0">
            <a:spAutoFit/>
          </a:bodyPr>
          <a:lstStyle/>
          <a:p>
            <a:r>
              <a:rPr lang="en-US" sz="3200" dirty="0">
                <a:solidFill>
                  <a:srgbClr val="FFFFFF"/>
                </a:solidFill>
              </a:rPr>
              <a:t>Span</a:t>
            </a:r>
            <a:r>
              <a:rPr lang="en-US" sz="3200" dirty="0"/>
              <a:t> = 9"</a:t>
            </a:r>
            <a:endParaRPr lang="en-US" sz="3200" dirty="0">
              <a:solidFill>
                <a:schemeClr val="bg1"/>
              </a:solidFill>
              <a:latin typeface="+mj-lt"/>
            </a:endParaRPr>
          </a:p>
        </p:txBody>
      </p:sp>
      <p:cxnSp>
        <p:nvCxnSpPr>
          <p:cNvPr id="8" name="Straight Connector 7"/>
          <p:cNvCxnSpPr/>
          <p:nvPr/>
        </p:nvCxnSpPr>
        <p:spPr>
          <a:xfrm flipH="1">
            <a:off x="5029200" y="1292511"/>
            <a:ext cx="1524000" cy="0"/>
          </a:xfrm>
          <a:prstGeom prst="line">
            <a:avLst/>
          </a:prstGeom>
          <a:ln w="28575">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181600" y="1343976"/>
            <a:ext cx="0" cy="4447224"/>
          </a:xfrm>
          <a:prstGeom prst="line">
            <a:avLst/>
          </a:prstGeom>
          <a:ln w="28575">
            <a:solidFill>
              <a:srgbClr val="FFFFFF"/>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5029200" y="5848515"/>
            <a:ext cx="838200" cy="0"/>
          </a:xfrm>
          <a:prstGeom prst="line">
            <a:avLst/>
          </a:prstGeom>
          <a:ln w="28575">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55001" y="2302255"/>
            <a:ext cx="3393133" cy="584775"/>
          </a:xfrm>
          <a:prstGeom prst="rect">
            <a:avLst/>
          </a:prstGeom>
          <a:noFill/>
        </p:spPr>
        <p:txBody>
          <a:bodyPr wrap="square" rtlCol="0">
            <a:spAutoFit/>
          </a:bodyPr>
          <a:lstStyle/>
          <a:p>
            <a:r>
              <a:rPr lang="en-US" sz="3200" dirty="0">
                <a:solidFill>
                  <a:srgbClr val="FFFFFF"/>
                </a:solidFill>
              </a:rPr>
              <a:t>Shekel </a:t>
            </a:r>
            <a:r>
              <a:rPr lang="en-US" sz="3200" dirty="0"/>
              <a:t>= &lt; .5 oz.</a:t>
            </a:r>
          </a:p>
        </p:txBody>
      </p:sp>
      <p:sp>
        <p:nvSpPr>
          <p:cNvPr id="19" name="TextBox 18"/>
          <p:cNvSpPr txBox="1"/>
          <p:nvPr/>
        </p:nvSpPr>
        <p:spPr>
          <a:xfrm>
            <a:off x="388552" y="2790271"/>
            <a:ext cx="5059748" cy="584775"/>
          </a:xfrm>
          <a:prstGeom prst="rect">
            <a:avLst/>
          </a:prstGeom>
          <a:noFill/>
        </p:spPr>
        <p:txBody>
          <a:bodyPr wrap="square" rtlCol="0">
            <a:spAutoFit/>
          </a:bodyPr>
          <a:lstStyle/>
          <a:p>
            <a:r>
              <a:rPr lang="en-US" sz="3200" dirty="0"/>
              <a:t>5,000 shekels = 200 lb.</a:t>
            </a:r>
            <a:endParaRPr lang="en-US" sz="3200" dirty="0">
              <a:solidFill>
                <a:schemeClr val="bg1"/>
              </a:solidFill>
              <a:latin typeface="+mj-lt"/>
            </a:endParaRPr>
          </a:p>
        </p:txBody>
      </p:sp>
      <p:sp>
        <p:nvSpPr>
          <p:cNvPr id="20" name="TextBox 19"/>
          <p:cNvSpPr txBox="1"/>
          <p:nvPr/>
        </p:nvSpPr>
        <p:spPr>
          <a:xfrm>
            <a:off x="380250" y="3328126"/>
            <a:ext cx="4034073" cy="584775"/>
          </a:xfrm>
          <a:prstGeom prst="rect">
            <a:avLst/>
          </a:prstGeom>
          <a:noFill/>
        </p:spPr>
        <p:txBody>
          <a:bodyPr wrap="square" rtlCol="0">
            <a:spAutoFit/>
          </a:bodyPr>
          <a:lstStyle/>
          <a:p>
            <a:r>
              <a:rPr lang="en-US" sz="3200" dirty="0"/>
              <a:t>600 shekels = 25 lb</a:t>
            </a:r>
            <a:r>
              <a:rPr lang="en-US" sz="3200" dirty="0" smtClean="0"/>
              <a:t>.</a:t>
            </a:r>
            <a:endParaRPr lang="en-US" sz="3200" dirty="0"/>
          </a:p>
        </p:txBody>
      </p:sp>
      <p:sp>
        <p:nvSpPr>
          <p:cNvPr id="21" name="Freeform 20"/>
          <p:cNvSpPr/>
          <p:nvPr/>
        </p:nvSpPr>
        <p:spPr>
          <a:xfrm>
            <a:off x="6320367" y="1701800"/>
            <a:ext cx="1536700" cy="1625600"/>
          </a:xfrm>
          <a:custGeom>
            <a:avLst/>
            <a:gdLst>
              <a:gd name="connsiteX0" fmla="*/ 630766 w 1536700"/>
              <a:gd name="connsiteY0" fmla="*/ 198967 h 1625600"/>
              <a:gd name="connsiteX1" fmla="*/ 732366 w 1536700"/>
              <a:gd name="connsiteY1" fmla="*/ 182033 h 1625600"/>
              <a:gd name="connsiteX2" fmla="*/ 817033 w 1536700"/>
              <a:gd name="connsiteY2" fmla="*/ 127000 h 1625600"/>
              <a:gd name="connsiteX3" fmla="*/ 927100 w 1536700"/>
              <a:gd name="connsiteY3" fmla="*/ 110067 h 1625600"/>
              <a:gd name="connsiteX4" fmla="*/ 1020233 w 1536700"/>
              <a:gd name="connsiteY4" fmla="*/ 29633 h 1625600"/>
              <a:gd name="connsiteX5" fmla="*/ 1058333 w 1536700"/>
              <a:gd name="connsiteY5" fmla="*/ 0 h 1625600"/>
              <a:gd name="connsiteX6" fmla="*/ 1261533 w 1536700"/>
              <a:gd name="connsiteY6" fmla="*/ 21167 h 1625600"/>
              <a:gd name="connsiteX7" fmla="*/ 1282700 w 1536700"/>
              <a:gd name="connsiteY7" fmla="*/ 16933 h 1625600"/>
              <a:gd name="connsiteX8" fmla="*/ 1371600 w 1536700"/>
              <a:gd name="connsiteY8" fmla="*/ 38100 h 1625600"/>
              <a:gd name="connsiteX9" fmla="*/ 1405466 w 1536700"/>
              <a:gd name="connsiteY9" fmla="*/ 55033 h 1625600"/>
              <a:gd name="connsiteX10" fmla="*/ 1405466 w 1536700"/>
              <a:gd name="connsiteY10" fmla="*/ 194733 h 1625600"/>
              <a:gd name="connsiteX11" fmla="*/ 1426633 w 1536700"/>
              <a:gd name="connsiteY11" fmla="*/ 486833 h 1625600"/>
              <a:gd name="connsiteX12" fmla="*/ 1443566 w 1536700"/>
              <a:gd name="connsiteY12" fmla="*/ 681567 h 1625600"/>
              <a:gd name="connsiteX13" fmla="*/ 1456266 w 1536700"/>
              <a:gd name="connsiteY13" fmla="*/ 762000 h 1625600"/>
              <a:gd name="connsiteX14" fmla="*/ 1481666 w 1536700"/>
              <a:gd name="connsiteY14" fmla="*/ 842433 h 1625600"/>
              <a:gd name="connsiteX15" fmla="*/ 1519766 w 1536700"/>
              <a:gd name="connsiteY15" fmla="*/ 876300 h 1625600"/>
              <a:gd name="connsiteX16" fmla="*/ 1536700 w 1536700"/>
              <a:gd name="connsiteY16" fmla="*/ 965200 h 1625600"/>
              <a:gd name="connsiteX17" fmla="*/ 1494366 w 1536700"/>
              <a:gd name="connsiteY17" fmla="*/ 1087967 h 1625600"/>
              <a:gd name="connsiteX18" fmla="*/ 1452033 w 1536700"/>
              <a:gd name="connsiteY18" fmla="*/ 1181100 h 1625600"/>
              <a:gd name="connsiteX19" fmla="*/ 1452033 w 1536700"/>
              <a:gd name="connsiteY19" fmla="*/ 1291167 h 1625600"/>
              <a:gd name="connsiteX20" fmla="*/ 1397000 w 1536700"/>
              <a:gd name="connsiteY20" fmla="*/ 1418167 h 1625600"/>
              <a:gd name="connsiteX21" fmla="*/ 1375833 w 1536700"/>
              <a:gd name="connsiteY21" fmla="*/ 1528233 h 1625600"/>
              <a:gd name="connsiteX22" fmla="*/ 1198033 w 1536700"/>
              <a:gd name="connsiteY22" fmla="*/ 1595967 h 1625600"/>
              <a:gd name="connsiteX23" fmla="*/ 1028700 w 1536700"/>
              <a:gd name="connsiteY23" fmla="*/ 1617133 h 1625600"/>
              <a:gd name="connsiteX24" fmla="*/ 766233 w 1536700"/>
              <a:gd name="connsiteY24" fmla="*/ 1625600 h 1625600"/>
              <a:gd name="connsiteX25" fmla="*/ 651933 w 1536700"/>
              <a:gd name="connsiteY25" fmla="*/ 1591733 h 1625600"/>
              <a:gd name="connsiteX26" fmla="*/ 427566 w 1536700"/>
              <a:gd name="connsiteY26" fmla="*/ 1570567 h 1625600"/>
              <a:gd name="connsiteX27" fmla="*/ 207433 w 1536700"/>
              <a:gd name="connsiteY27" fmla="*/ 1553633 h 1625600"/>
              <a:gd name="connsiteX28" fmla="*/ 12700 w 1536700"/>
              <a:gd name="connsiteY28" fmla="*/ 1490133 h 1625600"/>
              <a:gd name="connsiteX29" fmla="*/ 0 w 1536700"/>
              <a:gd name="connsiteY29" fmla="*/ 1443567 h 1625600"/>
              <a:gd name="connsiteX30" fmla="*/ 42333 w 1536700"/>
              <a:gd name="connsiteY30" fmla="*/ 1278467 h 1625600"/>
              <a:gd name="connsiteX31" fmla="*/ 105833 w 1536700"/>
              <a:gd name="connsiteY31" fmla="*/ 1202267 h 1625600"/>
              <a:gd name="connsiteX32" fmla="*/ 190500 w 1536700"/>
              <a:gd name="connsiteY32" fmla="*/ 1104900 h 1625600"/>
              <a:gd name="connsiteX33" fmla="*/ 211666 w 1536700"/>
              <a:gd name="connsiteY33" fmla="*/ 1028700 h 1625600"/>
              <a:gd name="connsiteX34" fmla="*/ 249766 w 1536700"/>
              <a:gd name="connsiteY34" fmla="*/ 969433 h 1625600"/>
              <a:gd name="connsiteX35" fmla="*/ 254000 w 1536700"/>
              <a:gd name="connsiteY35" fmla="*/ 787400 h 1625600"/>
              <a:gd name="connsiteX36" fmla="*/ 254000 w 1536700"/>
              <a:gd name="connsiteY36" fmla="*/ 711200 h 1625600"/>
              <a:gd name="connsiteX37" fmla="*/ 275166 w 1536700"/>
              <a:gd name="connsiteY37" fmla="*/ 622300 h 1625600"/>
              <a:gd name="connsiteX0" fmla="*/ 630766 w 1536700"/>
              <a:gd name="connsiteY0" fmla="*/ 198967 h 1625600"/>
              <a:gd name="connsiteX1" fmla="*/ 732366 w 1536700"/>
              <a:gd name="connsiteY1" fmla="*/ 182033 h 1625600"/>
              <a:gd name="connsiteX2" fmla="*/ 817033 w 1536700"/>
              <a:gd name="connsiteY2" fmla="*/ 127000 h 1625600"/>
              <a:gd name="connsiteX3" fmla="*/ 927100 w 1536700"/>
              <a:gd name="connsiteY3" fmla="*/ 110067 h 1625600"/>
              <a:gd name="connsiteX4" fmla="*/ 1020233 w 1536700"/>
              <a:gd name="connsiteY4" fmla="*/ 29633 h 1625600"/>
              <a:gd name="connsiteX5" fmla="*/ 1058333 w 1536700"/>
              <a:gd name="connsiteY5" fmla="*/ 0 h 1625600"/>
              <a:gd name="connsiteX6" fmla="*/ 1261533 w 1536700"/>
              <a:gd name="connsiteY6" fmla="*/ 21167 h 1625600"/>
              <a:gd name="connsiteX7" fmla="*/ 1282700 w 1536700"/>
              <a:gd name="connsiteY7" fmla="*/ 16933 h 1625600"/>
              <a:gd name="connsiteX8" fmla="*/ 1371600 w 1536700"/>
              <a:gd name="connsiteY8" fmla="*/ 38100 h 1625600"/>
              <a:gd name="connsiteX9" fmla="*/ 1405466 w 1536700"/>
              <a:gd name="connsiteY9" fmla="*/ 55033 h 1625600"/>
              <a:gd name="connsiteX10" fmla="*/ 1405466 w 1536700"/>
              <a:gd name="connsiteY10" fmla="*/ 194733 h 1625600"/>
              <a:gd name="connsiteX11" fmla="*/ 1426633 w 1536700"/>
              <a:gd name="connsiteY11" fmla="*/ 486833 h 1625600"/>
              <a:gd name="connsiteX12" fmla="*/ 1443566 w 1536700"/>
              <a:gd name="connsiteY12" fmla="*/ 681567 h 1625600"/>
              <a:gd name="connsiteX13" fmla="*/ 1456266 w 1536700"/>
              <a:gd name="connsiteY13" fmla="*/ 762000 h 1625600"/>
              <a:gd name="connsiteX14" fmla="*/ 1481666 w 1536700"/>
              <a:gd name="connsiteY14" fmla="*/ 842433 h 1625600"/>
              <a:gd name="connsiteX15" fmla="*/ 1519766 w 1536700"/>
              <a:gd name="connsiteY15" fmla="*/ 876300 h 1625600"/>
              <a:gd name="connsiteX16" fmla="*/ 1536700 w 1536700"/>
              <a:gd name="connsiteY16" fmla="*/ 965200 h 1625600"/>
              <a:gd name="connsiteX17" fmla="*/ 1494366 w 1536700"/>
              <a:gd name="connsiteY17" fmla="*/ 1087967 h 1625600"/>
              <a:gd name="connsiteX18" fmla="*/ 1452033 w 1536700"/>
              <a:gd name="connsiteY18" fmla="*/ 1181100 h 1625600"/>
              <a:gd name="connsiteX19" fmla="*/ 1452033 w 1536700"/>
              <a:gd name="connsiteY19" fmla="*/ 1291167 h 1625600"/>
              <a:gd name="connsiteX20" fmla="*/ 1397000 w 1536700"/>
              <a:gd name="connsiteY20" fmla="*/ 1418167 h 1625600"/>
              <a:gd name="connsiteX21" fmla="*/ 1375833 w 1536700"/>
              <a:gd name="connsiteY21" fmla="*/ 1528233 h 1625600"/>
              <a:gd name="connsiteX22" fmla="*/ 1198033 w 1536700"/>
              <a:gd name="connsiteY22" fmla="*/ 1595967 h 1625600"/>
              <a:gd name="connsiteX23" fmla="*/ 1028700 w 1536700"/>
              <a:gd name="connsiteY23" fmla="*/ 1617133 h 1625600"/>
              <a:gd name="connsiteX24" fmla="*/ 766233 w 1536700"/>
              <a:gd name="connsiteY24" fmla="*/ 1625600 h 1625600"/>
              <a:gd name="connsiteX25" fmla="*/ 651933 w 1536700"/>
              <a:gd name="connsiteY25" fmla="*/ 1591733 h 1625600"/>
              <a:gd name="connsiteX26" fmla="*/ 427566 w 1536700"/>
              <a:gd name="connsiteY26" fmla="*/ 1570567 h 1625600"/>
              <a:gd name="connsiteX27" fmla="*/ 207433 w 1536700"/>
              <a:gd name="connsiteY27" fmla="*/ 1553633 h 1625600"/>
              <a:gd name="connsiteX28" fmla="*/ 12700 w 1536700"/>
              <a:gd name="connsiteY28" fmla="*/ 1490133 h 1625600"/>
              <a:gd name="connsiteX29" fmla="*/ 0 w 1536700"/>
              <a:gd name="connsiteY29" fmla="*/ 1443567 h 1625600"/>
              <a:gd name="connsiteX30" fmla="*/ 42333 w 1536700"/>
              <a:gd name="connsiteY30" fmla="*/ 1278467 h 1625600"/>
              <a:gd name="connsiteX31" fmla="*/ 105833 w 1536700"/>
              <a:gd name="connsiteY31" fmla="*/ 1202267 h 1625600"/>
              <a:gd name="connsiteX32" fmla="*/ 190500 w 1536700"/>
              <a:gd name="connsiteY32" fmla="*/ 1104900 h 1625600"/>
              <a:gd name="connsiteX33" fmla="*/ 211666 w 1536700"/>
              <a:gd name="connsiteY33" fmla="*/ 1028700 h 1625600"/>
              <a:gd name="connsiteX34" fmla="*/ 249766 w 1536700"/>
              <a:gd name="connsiteY34" fmla="*/ 969433 h 1625600"/>
              <a:gd name="connsiteX35" fmla="*/ 254000 w 1536700"/>
              <a:gd name="connsiteY35" fmla="*/ 787400 h 1625600"/>
              <a:gd name="connsiteX36" fmla="*/ 254000 w 1536700"/>
              <a:gd name="connsiteY36" fmla="*/ 711200 h 1625600"/>
              <a:gd name="connsiteX37" fmla="*/ 304799 w 1536700"/>
              <a:gd name="connsiteY37" fmla="*/ 368300 h 1625600"/>
              <a:gd name="connsiteX0" fmla="*/ 630766 w 1536700"/>
              <a:gd name="connsiteY0" fmla="*/ 198967 h 1625600"/>
              <a:gd name="connsiteX1" fmla="*/ 732366 w 1536700"/>
              <a:gd name="connsiteY1" fmla="*/ 182033 h 1625600"/>
              <a:gd name="connsiteX2" fmla="*/ 817033 w 1536700"/>
              <a:gd name="connsiteY2" fmla="*/ 127000 h 1625600"/>
              <a:gd name="connsiteX3" fmla="*/ 927100 w 1536700"/>
              <a:gd name="connsiteY3" fmla="*/ 110067 h 1625600"/>
              <a:gd name="connsiteX4" fmla="*/ 1020233 w 1536700"/>
              <a:gd name="connsiteY4" fmla="*/ 29633 h 1625600"/>
              <a:gd name="connsiteX5" fmla="*/ 1058333 w 1536700"/>
              <a:gd name="connsiteY5" fmla="*/ 0 h 1625600"/>
              <a:gd name="connsiteX6" fmla="*/ 1261533 w 1536700"/>
              <a:gd name="connsiteY6" fmla="*/ 21167 h 1625600"/>
              <a:gd name="connsiteX7" fmla="*/ 1282700 w 1536700"/>
              <a:gd name="connsiteY7" fmla="*/ 16933 h 1625600"/>
              <a:gd name="connsiteX8" fmla="*/ 1371600 w 1536700"/>
              <a:gd name="connsiteY8" fmla="*/ 38100 h 1625600"/>
              <a:gd name="connsiteX9" fmla="*/ 1405466 w 1536700"/>
              <a:gd name="connsiteY9" fmla="*/ 55033 h 1625600"/>
              <a:gd name="connsiteX10" fmla="*/ 1405466 w 1536700"/>
              <a:gd name="connsiteY10" fmla="*/ 194733 h 1625600"/>
              <a:gd name="connsiteX11" fmla="*/ 1426633 w 1536700"/>
              <a:gd name="connsiteY11" fmla="*/ 486833 h 1625600"/>
              <a:gd name="connsiteX12" fmla="*/ 1443566 w 1536700"/>
              <a:gd name="connsiteY12" fmla="*/ 681567 h 1625600"/>
              <a:gd name="connsiteX13" fmla="*/ 1456266 w 1536700"/>
              <a:gd name="connsiteY13" fmla="*/ 762000 h 1625600"/>
              <a:gd name="connsiteX14" fmla="*/ 1481666 w 1536700"/>
              <a:gd name="connsiteY14" fmla="*/ 842433 h 1625600"/>
              <a:gd name="connsiteX15" fmla="*/ 1519766 w 1536700"/>
              <a:gd name="connsiteY15" fmla="*/ 876300 h 1625600"/>
              <a:gd name="connsiteX16" fmla="*/ 1536700 w 1536700"/>
              <a:gd name="connsiteY16" fmla="*/ 965200 h 1625600"/>
              <a:gd name="connsiteX17" fmla="*/ 1494366 w 1536700"/>
              <a:gd name="connsiteY17" fmla="*/ 1087967 h 1625600"/>
              <a:gd name="connsiteX18" fmla="*/ 1452033 w 1536700"/>
              <a:gd name="connsiteY18" fmla="*/ 1181100 h 1625600"/>
              <a:gd name="connsiteX19" fmla="*/ 1452033 w 1536700"/>
              <a:gd name="connsiteY19" fmla="*/ 1291167 h 1625600"/>
              <a:gd name="connsiteX20" fmla="*/ 1397000 w 1536700"/>
              <a:gd name="connsiteY20" fmla="*/ 1418167 h 1625600"/>
              <a:gd name="connsiteX21" fmla="*/ 1375833 w 1536700"/>
              <a:gd name="connsiteY21" fmla="*/ 1528233 h 1625600"/>
              <a:gd name="connsiteX22" fmla="*/ 1198033 w 1536700"/>
              <a:gd name="connsiteY22" fmla="*/ 1595967 h 1625600"/>
              <a:gd name="connsiteX23" fmla="*/ 1028700 w 1536700"/>
              <a:gd name="connsiteY23" fmla="*/ 1617133 h 1625600"/>
              <a:gd name="connsiteX24" fmla="*/ 766233 w 1536700"/>
              <a:gd name="connsiteY24" fmla="*/ 1625600 h 1625600"/>
              <a:gd name="connsiteX25" fmla="*/ 651933 w 1536700"/>
              <a:gd name="connsiteY25" fmla="*/ 1591733 h 1625600"/>
              <a:gd name="connsiteX26" fmla="*/ 427566 w 1536700"/>
              <a:gd name="connsiteY26" fmla="*/ 1570567 h 1625600"/>
              <a:gd name="connsiteX27" fmla="*/ 207433 w 1536700"/>
              <a:gd name="connsiteY27" fmla="*/ 1553633 h 1625600"/>
              <a:gd name="connsiteX28" fmla="*/ 12700 w 1536700"/>
              <a:gd name="connsiteY28" fmla="*/ 1490133 h 1625600"/>
              <a:gd name="connsiteX29" fmla="*/ 0 w 1536700"/>
              <a:gd name="connsiteY29" fmla="*/ 1443567 h 1625600"/>
              <a:gd name="connsiteX30" fmla="*/ 42333 w 1536700"/>
              <a:gd name="connsiteY30" fmla="*/ 1278467 h 1625600"/>
              <a:gd name="connsiteX31" fmla="*/ 105833 w 1536700"/>
              <a:gd name="connsiteY31" fmla="*/ 1202267 h 1625600"/>
              <a:gd name="connsiteX32" fmla="*/ 190500 w 1536700"/>
              <a:gd name="connsiteY32" fmla="*/ 1104900 h 1625600"/>
              <a:gd name="connsiteX33" fmla="*/ 211666 w 1536700"/>
              <a:gd name="connsiteY33" fmla="*/ 1028700 h 1625600"/>
              <a:gd name="connsiteX34" fmla="*/ 249766 w 1536700"/>
              <a:gd name="connsiteY34" fmla="*/ 969433 h 1625600"/>
              <a:gd name="connsiteX35" fmla="*/ 254000 w 1536700"/>
              <a:gd name="connsiteY35" fmla="*/ 787400 h 1625600"/>
              <a:gd name="connsiteX36" fmla="*/ 254000 w 1536700"/>
              <a:gd name="connsiteY36" fmla="*/ 711200 h 1625600"/>
              <a:gd name="connsiteX37" fmla="*/ 457199 w 1536700"/>
              <a:gd name="connsiteY37" fmla="*/ 237067 h 1625600"/>
              <a:gd name="connsiteX0" fmla="*/ 630766 w 1536700"/>
              <a:gd name="connsiteY0" fmla="*/ 198967 h 1625600"/>
              <a:gd name="connsiteX1" fmla="*/ 732366 w 1536700"/>
              <a:gd name="connsiteY1" fmla="*/ 182033 h 1625600"/>
              <a:gd name="connsiteX2" fmla="*/ 817033 w 1536700"/>
              <a:gd name="connsiteY2" fmla="*/ 127000 h 1625600"/>
              <a:gd name="connsiteX3" fmla="*/ 927100 w 1536700"/>
              <a:gd name="connsiteY3" fmla="*/ 110067 h 1625600"/>
              <a:gd name="connsiteX4" fmla="*/ 1020233 w 1536700"/>
              <a:gd name="connsiteY4" fmla="*/ 29633 h 1625600"/>
              <a:gd name="connsiteX5" fmla="*/ 1058333 w 1536700"/>
              <a:gd name="connsiteY5" fmla="*/ 0 h 1625600"/>
              <a:gd name="connsiteX6" fmla="*/ 1261533 w 1536700"/>
              <a:gd name="connsiteY6" fmla="*/ 21167 h 1625600"/>
              <a:gd name="connsiteX7" fmla="*/ 1282700 w 1536700"/>
              <a:gd name="connsiteY7" fmla="*/ 16933 h 1625600"/>
              <a:gd name="connsiteX8" fmla="*/ 1371600 w 1536700"/>
              <a:gd name="connsiteY8" fmla="*/ 38100 h 1625600"/>
              <a:gd name="connsiteX9" fmla="*/ 1405466 w 1536700"/>
              <a:gd name="connsiteY9" fmla="*/ 55033 h 1625600"/>
              <a:gd name="connsiteX10" fmla="*/ 1405466 w 1536700"/>
              <a:gd name="connsiteY10" fmla="*/ 194733 h 1625600"/>
              <a:gd name="connsiteX11" fmla="*/ 1426633 w 1536700"/>
              <a:gd name="connsiteY11" fmla="*/ 486833 h 1625600"/>
              <a:gd name="connsiteX12" fmla="*/ 1443566 w 1536700"/>
              <a:gd name="connsiteY12" fmla="*/ 681567 h 1625600"/>
              <a:gd name="connsiteX13" fmla="*/ 1456266 w 1536700"/>
              <a:gd name="connsiteY13" fmla="*/ 762000 h 1625600"/>
              <a:gd name="connsiteX14" fmla="*/ 1481666 w 1536700"/>
              <a:gd name="connsiteY14" fmla="*/ 842433 h 1625600"/>
              <a:gd name="connsiteX15" fmla="*/ 1519766 w 1536700"/>
              <a:gd name="connsiteY15" fmla="*/ 876300 h 1625600"/>
              <a:gd name="connsiteX16" fmla="*/ 1536700 w 1536700"/>
              <a:gd name="connsiteY16" fmla="*/ 965200 h 1625600"/>
              <a:gd name="connsiteX17" fmla="*/ 1494366 w 1536700"/>
              <a:gd name="connsiteY17" fmla="*/ 1087967 h 1625600"/>
              <a:gd name="connsiteX18" fmla="*/ 1452033 w 1536700"/>
              <a:gd name="connsiteY18" fmla="*/ 1181100 h 1625600"/>
              <a:gd name="connsiteX19" fmla="*/ 1452033 w 1536700"/>
              <a:gd name="connsiteY19" fmla="*/ 1291167 h 1625600"/>
              <a:gd name="connsiteX20" fmla="*/ 1397000 w 1536700"/>
              <a:gd name="connsiteY20" fmla="*/ 1418167 h 1625600"/>
              <a:gd name="connsiteX21" fmla="*/ 1375833 w 1536700"/>
              <a:gd name="connsiteY21" fmla="*/ 1528233 h 1625600"/>
              <a:gd name="connsiteX22" fmla="*/ 1198033 w 1536700"/>
              <a:gd name="connsiteY22" fmla="*/ 1595967 h 1625600"/>
              <a:gd name="connsiteX23" fmla="*/ 1028700 w 1536700"/>
              <a:gd name="connsiteY23" fmla="*/ 1617133 h 1625600"/>
              <a:gd name="connsiteX24" fmla="*/ 766233 w 1536700"/>
              <a:gd name="connsiteY24" fmla="*/ 1625600 h 1625600"/>
              <a:gd name="connsiteX25" fmla="*/ 651933 w 1536700"/>
              <a:gd name="connsiteY25" fmla="*/ 1591733 h 1625600"/>
              <a:gd name="connsiteX26" fmla="*/ 427566 w 1536700"/>
              <a:gd name="connsiteY26" fmla="*/ 1570567 h 1625600"/>
              <a:gd name="connsiteX27" fmla="*/ 207433 w 1536700"/>
              <a:gd name="connsiteY27" fmla="*/ 1553633 h 1625600"/>
              <a:gd name="connsiteX28" fmla="*/ 12700 w 1536700"/>
              <a:gd name="connsiteY28" fmla="*/ 1490133 h 1625600"/>
              <a:gd name="connsiteX29" fmla="*/ 0 w 1536700"/>
              <a:gd name="connsiteY29" fmla="*/ 1443567 h 1625600"/>
              <a:gd name="connsiteX30" fmla="*/ 42333 w 1536700"/>
              <a:gd name="connsiteY30" fmla="*/ 1278467 h 1625600"/>
              <a:gd name="connsiteX31" fmla="*/ 105833 w 1536700"/>
              <a:gd name="connsiteY31" fmla="*/ 1202267 h 1625600"/>
              <a:gd name="connsiteX32" fmla="*/ 190500 w 1536700"/>
              <a:gd name="connsiteY32" fmla="*/ 1104900 h 1625600"/>
              <a:gd name="connsiteX33" fmla="*/ 211666 w 1536700"/>
              <a:gd name="connsiteY33" fmla="*/ 1028700 h 1625600"/>
              <a:gd name="connsiteX34" fmla="*/ 249766 w 1536700"/>
              <a:gd name="connsiteY34" fmla="*/ 969433 h 1625600"/>
              <a:gd name="connsiteX35" fmla="*/ 254000 w 1536700"/>
              <a:gd name="connsiteY35" fmla="*/ 787400 h 1625600"/>
              <a:gd name="connsiteX36" fmla="*/ 254000 w 1536700"/>
              <a:gd name="connsiteY36" fmla="*/ 711200 h 1625600"/>
              <a:gd name="connsiteX37" fmla="*/ 457199 w 1536700"/>
              <a:gd name="connsiteY37" fmla="*/ 237067 h 1625600"/>
              <a:gd name="connsiteX0" fmla="*/ 630766 w 1536700"/>
              <a:gd name="connsiteY0" fmla="*/ 198967 h 1625600"/>
              <a:gd name="connsiteX1" fmla="*/ 732366 w 1536700"/>
              <a:gd name="connsiteY1" fmla="*/ 182033 h 1625600"/>
              <a:gd name="connsiteX2" fmla="*/ 817033 w 1536700"/>
              <a:gd name="connsiteY2" fmla="*/ 127000 h 1625600"/>
              <a:gd name="connsiteX3" fmla="*/ 927100 w 1536700"/>
              <a:gd name="connsiteY3" fmla="*/ 110067 h 1625600"/>
              <a:gd name="connsiteX4" fmla="*/ 1020233 w 1536700"/>
              <a:gd name="connsiteY4" fmla="*/ 29633 h 1625600"/>
              <a:gd name="connsiteX5" fmla="*/ 1058333 w 1536700"/>
              <a:gd name="connsiteY5" fmla="*/ 0 h 1625600"/>
              <a:gd name="connsiteX6" fmla="*/ 1261533 w 1536700"/>
              <a:gd name="connsiteY6" fmla="*/ 21167 h 1625600"/>
              <a:gd name="connsiteX7" fmla="*/ 1282700 w 1536700"/>
              <a:gd name="connsiteY7" fmla="*/ 16933 h 1625600"/>
              <a:gd name="connsiteX8" fmla="*/ 1371600 w 1536700"/>
              <a:gd name="connsiteY8" fmla="*/ 38100 h 1625600"/>
              <a:gd name="connsiteX9" fmla="*/ 1405466 w 1536700"/>
              <a:gd name="connsiteY9" fmla="*/ 55033 h 1625600"/>
              <a:gd name="connsiteX10" fmla="*/ 1405466 w 1536700"/>
              <a:gd name="connsiteY10" fmla="*/ 194733 h 1625600"/>
              <a:gd name="connsiteX11" fmla="*/ 1426633 w 1536700"/>
              <a:gd name="connsiteY11" fmla="*/ 486833 h 1625600"/>
              <a:gd name="connsiteX12" fmla="*/ 1443566 w 1536700"/>
              <a:gd name="connsiteY12" fmla="*/ 681567 h 1625600"/>
              <a:gd name="connsiteX13" fmla="*/ 1456266 w 1536700"/>
              <a:gd name="connsiteY13" fmla="*/ 762000 h 1625600"/>
              <a:gd name="connsiteX14" fmla="*/ 1481666 w 1536700"/>
              <a:gd name="connsiteY14" fmla="*/ 842433 h 1625600"/>
              <a:gd name="connsiteX15" fmla="*/ 1519766 w 1536700"/>
              <a:gd name="connsiteY15" fmla="*/ 876300 h 1625600"/>
              <a:gd name="connsiteX16" fmla="*/ 1536700 w 1536700"/>
              <a:gd name="connsiteY16" fmla="*/ 965200 h 1625600"/>
              <a:gd name="connsiteX17" fmla="*/ 1494366 w 1536700"/>
              <a:gd name="connsiteY17" fmla="*/ 1087967 h 1625600"/>
              <a:gd name="connsiteX18" fmla="*/ 1452033 w 1536700"/>
              <a:gd name="connsiteY18" fmla="*/ 1181100 h 1625600"/>
              <a:gd name="connsiteX19" fmla="*/ 1452033 w 1536700"/>
              <a:gd name="connsiteY19" fmla="*/ 1291167 h 1625600"/>
              <a:gd name="connsiteX20" fmla="*/ 1397000 w 1536700"/>
              <a:gd name="connsiteY20" fmla="*/ 1418167 h 1625600"/>
              <a:gd name="connsiteX21" fmla="*/ 1375833 w 1536700"/>
              <a:gd name="connsiteY21" fmla="*/ 1528233 h 1625600"/>
              <a:gd name="connsiteX22" fmla="*/ 1198033 w 1536700"/>
              <a:gd name="connsiteY22" fmla="*/ 1595967 h 1625600"/>
              <a:gd name="connsiteX23" fmla="*/ 1028700 w 1536700"/>
              <a:gd name="connsiteY23" fmla="*/ 1617133 h 1625600"/>
              <a:gd name="connsiteX24" fmla="*/ 766233 w 1536700"/>
              <a:gd name="connsiteY24" fmla="*/ 1625600 h 1625600"/>
              <a:gd name="connsiteX25" fmla="*/ 651933 w 1536700"/>
              <a:gd name="connsiteY25" fmla="*/ 1591733 h 1625600"/>
              <a:gd name="connsiteX26" fmla="*/ 427566 w 1536700"/>
              <a:gd name="connsiteY26" fmla="*/ 1570567 h 1625600"/>
              <a:gd name="connsiteX27" fmla="*/ 207433 w 1536700"/>
              <a:gd name="connsiteY27" fmla="*/ 1553633 h 1625600"/>
              <a:gd name="connsiteX28" fmla="*/ 12700 w 1536700"/>
              <a:gd name="connsiteY28" fmla="*/ 1490133 h 1625600"/>
              <a:gd name="connsiteX29" fmla="*/ 0 w 1536700"/>
              <a:gd name="connsiteY29" fmla="*/ 1443567 h 1625600"/>
              <a:gd name="connsiteX30" fmla="*/ 42333 w 1536700"/>
              <a:gd name="connsiteY30" fmla="*/ 1278467 h 1625600"/>
              <a:gd name="connsiteX31" fmla="*/ 105833 w 1536700"/>
              <a:gd name="connsiteY31" fmla="*/ 1202267 h 1625600"/>
              <a:gd name="connsiteX32" fmla="*/ 190500 w 1536700"/>
              <a:gd name="connsiteY32" fmla="*/ 1104900 h 1625600"/>
              <a:gd name="connsiteX33" fmla="*/ 211666 w 1536700"/>
              <a:gd name="connsiteY33" fmla="*/ 1028700 h 1625600"/>
              <a:gd name="connsiteX34" fmla="*/ 249766 w 1536700"/>
              <a:gd name="connsiteY34" fmla="*/ 969433 h 1625600"/>
              <a:gd name="connsiteX35" fmla="*/ 254000 w 1536700"/>
              <a:gd name="connsiteY35" fmla="*/ 787400 h 1625600"/>
              <a:gd name="connsiteX36" fmla="*/ 254000 w 1536700"/>
              <a:gd name="connsiteY36" fmla="*/ 711200 h 1625600"/>
              <a:gd name="connsiteX37" fmla="*/ 643466 w 1536700"/>
              <a:gd name="connsiteY37" fmla="*/ 198967 h 1625600"/>
              <a:gd name="connsiteX0" fmla="*/ 630766 w 1536700"/>
              <a:gd name="connsiteY0" fmla="*/ 198967 h 1625600"/>
              <a:gd name="connsiteX1" fmla="*/ 732366 w 1536700"/>
              <a:gd name="connsiteY1" fmla="*/ 182033 h 1625600"/>
              <a:gd name="connsiteX2" fmla="*/ 817033 w 1536700"/>
              <a:gd name="connsiteY2" fmla="*/ 127000 h 1625600"/>
              <a:gd name="connsiteX3" fmla="*/ 927100 w 1536700"/>
              <a:gd name="connsiteY3" fmla="*/ 110067 h 1625600"/>
              <a:gd name="connsiteX4" fmla="*/ 1020233 w 1536700"/>
              <a:gd name="connsiteY4" fmla="*/ 29633 h 1625600"/>
              <a:gd name="connsiteX5" fmla="*/ 1058333 w 1536700"/>
              <a:gd name="connsiteY5" fmla="*/ 0 h 1625600"/>
              <a:gd name="connsiteX6" fmla="*/ 1261533 w 1536700"/>
              <a:gd name="connsiteY6" fmla="*/ 21167 h 1625600"/>
              <a:gd name="connsiteX7" fmla="*/ 1282700 w 1536700"/>
              <a:gd name="connsiteY7" fmla="*/ 16933 h 1625600"/>
              <a:gd name="connsiteX8" fmla="*/ 1371600 w 1536700"/>
              <a:gd name="connsiteY8" fmla="*/ 38100 h 1625600"/>
              <a:gd name="connsiteX9" fmla="*/ 1405466 w 1536700"/>
              <a:gd name="connsiteY9" fmla="*/ 55033 h 1625600"/>
              <a:gd name="connsiteX10" fmla="*/ 1405466 w 1536700"/>
              <a:gd name="connsiteY10" fmla="*/ 194733 h 1625600"/>
              <a:gd name="connsiteX11" fmla="*/ 1426633 w 1536700"/>
              <a:gd name="connsiteY11" fmla="*/ 486833 h 1625600"/>
              <a:gd name="connsiteX12" fmla="*/ 1443566 w 1536700"/>
              <a:gd name="connsiteY12" fmla="*/ 681567 h 1625600"/>
              <a:gd name="connsiteX13" fmla="*/ 1456266 w 1536700"/>
              <a:gd name="connsiteY13" fmla="*/ 762000 h 1625600"/>
              <a:gd name="connsiteX14" fmla="*/ 1481666 w 1536700"/>
              <a:gd name="connsiteY14" fmla="*/ 842433 h 1625600"/>
              <a:gd name="connsiteX15" fmla="*/ 1519766 w 1536700"/>
              <a:gd name="connsiteY15" fmla="*/ 876300 h 1625600"/>
              <a:gd name="connsiteX16" fmla="*/ 1536700 w 1536700"/>
              <a:gd name="connsiteY16" fmla="*/ 965200 h 1625600"/>
              <a:gd name="connsiteX17" fmla="*/ 1494366 w 1536700"/>
              <a:gd name="connsiteY17" fmla="*/ 1087967 h 1625600"/>
              <a:gd name="connsiteX18" fmla="*/ 1452033 w 1536700"/>
              <a:gd name="connsiteY18" fmla="*/ 1181100 h 1625600"/>
              <a:gd name="connsiteX19" fmla="*/ 1452033 w 1536700"/>
              <a:gd name="connsiteY19" fmla="*/ 1291167 h 1625600"/>
              <a:gd name="connsiteX20" fmla="*/ 1397000 w 1536700"/>
              <a:gd name="connsiteY20" fmla="*/ 1418167 h 1625600"/>
              <a:gd name="connsiteX21" fmla="*/ 1375833 w 1536700"/>
              <a:gd name="connsiteY21" fmla="*/ 1528233 h 1625600"/>
              <a:gd name="connsiteX22" fmla="*/ 1198033 w 1536700"/>
              <a:gd name="connsiteY22" fmla="*/ 1595967 h 1625600"/>
              <a:gd name="connsiteX23" fmla="*/ 1028700 w 1536700"/>
              <a:gd name="connsiteY23" fmla="*/ 1617133 h 1625600"/>
              <a:gd name="connsiteX24" fmla="*/ 766233 w 1536700"/>
              <a:gd name="connsiteY24" fmla="*/ 1625600 h 1625600"/>
              <a:gd name="connsiteX25" fmla="*/ 651933 w 1536700"/>
              <a:gd name="connsiteY25" fmla="*/ 1591733 h 1625600"/>
              <a:gd name="connsiteX26" fmla="*/ 427566 w 1536700"/>
              <a:gd name="connsiteY26" fmla="*/ 1570567 h 1625600"/>
              <a:gd name="connsiteX27" fmla="*/ 207433 w 1536700"/>
              <a:gd name="connsiteY27" fmla="*/ 1553633 h 1625600"/>
              <a:gd name="connsiteX28" fmla="*/ 12700 w 1536700"/>
              <a:gd name="connsiteY28" fmla="*/ 1490133 h 1625600"/>
              <a:gd name="connsiteX29" fmla="*/ 0 w 1536700"/>
              <a:gd name="connsiteY29" fmla="*/ 1443567 h 1625600"/>
              <a:gd name="connsiteX30" fmla="*/ 42333 w 1536700"/>
              <a:gd name="connsiteY30" fmla="*/ 1278467 h 1625600"/>
              <a:gd name="connsiteX31" fmla="*/ 105833 w 1536700"/>
              <a:gd name="connsiteY31" fmla="*/ 1202267 h 1625600"/>
              <a:gd name="connsiteX32" fmla="*/ 190500 w 1536700"/>
              <a:gd name="connsiteY32" fmla="*/ 1104900 h 1625600"/>
              <a:gd name="connsiteX33" fmla="*/ 211666 w 1536700"/>
              <a:gd name="connsiteY33" fmla="*/ 1028700 h 1625600"/>
              <a:gd name="connsiteX34" fmla="*/ 249766 w 1536700"/>
              <a:gd name="connsiteY34" fmla="*/ 969433 h 1625600"/>
              <a:gd name="connsiteX35" fmla="*/ 254000 w 1536700"/>
              <a:gd name="connsiteY35" fmla="*/ 787400 h 1625600"/>
              <a:gd name="connsiteX36" fmla="*/ 254000 w 1536700"/>
              <a:gd name="connsiteY36" fmla="*/ 711200 h 1625600"/>
              <a:gd name="connsiteX37" fmla="*/ 643466 w 1536700"/>
              <a:gd name="connsiteY37" fmla="*/ 198967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36700" h="1625600">
                <a:moveTo>
                  <a:pt x="630766" y="198967"/>
                </a:moveTo>
                <a:lnTo>
                  <a:pt x="732366" y="182033"/>
                </a:lnTo>
                <a:lnTo>
                  <a:pt x="817033" y="127000"/>
                </a:lnTo>
                <a:lnTo>
                  <a:pt x="927100" y="110067"/>
                </a:lnTo>
                <a:lnTo>
                  <a:pt x="1020233" y="29633"/>
                </a:lnTo>
                <a:lnTo>
                  <a:pt x="1058333" y="0"/>
                </a:lnTo>
                <a:lnTo>
                  <a:pt x="1261533" y="21167"/>
                </a:lnTo>
                <a:lnTo>
                  <a:pt x="1282700" y="16933"/>
                </a:lnTo>
                <a:lnTo>
                  <a:pt x="1371600" y="38100"/>
                </a:lnTo>
                <a:lnTo>
                  <a:pt x="1405466" y="55033"/>
                </a:lnTo>
                <a:lnTo>
                  <a:pt x="1405466" y="194733"/>
                </a:lnTo>
                <a:lnTo>
                  <a:pt x="1426633" y="486833"/>
                </a:lnTo>
                <a:lnTo>
                  <a:pt x="1443566" y="681567"/>
                </a:lnTo>
                <a:lnTo>
                  <a:pt x="1456266" y="762000"/>
                </a:lnTo>
                <a:lnTo>
                  <a:pt x="1481666" y="842433"/>
                </a:lnTo>
                <a:lnTo>
                  <a:pt x="1519766" y="876300"/>
                </a:lnTo>
                <a:lnTo>
                  <a:pt x="1536700" y="965200"/>
                </a:lnTo>
                <a:lnTo>
                  <a:pt x="1494366" y="1087967"/>
                </a:lnTo>
                <a:lnTo>
                  <a:pt x="1452033" y="1181100"/>
                </a:lnTo>
                <a:lnTo>
                  <a:pt x="1452033" y="1291167"/>
                </a:lnTo>
                <a:lnTo>
                  <a:pt x="1397000" y="1418167"/>
                </a:lnTo>
                <a:lnTo>
                  <a:pt x="1375833" y="1528233"/>
                </a:lnTo>
                <a:lnTo>
                  <a:pt x="1198033" y="1595967"/>
                </a:lnTo>
                <a:lnTo>
                  <a:pt x="1028700" y="1617133"/>
                </a:lnTo>
                <a:lnTo>
                  <a:pt x="766233" y="1625600"/>
                </a:lnTo>
                <a:lnTo>
                  <a:pt x="651933" y="1591733"/>
                </a:lnTo>
                <a:lnTo>
                  <a:pt x="427566" y="1570567"/>
                </a:lnTo>
                <a:lnTo>
                  <a:pt x="207433" y="1553633"/>
                </a:lnTo>
                <a:lnTo>
                  <a:pt x="12700" y="1490133"/>
                </a:lnTo>
                <a:lnTo>
                  <a:pt x="0" y="1443567"/>
                </a:lnTo>
                <a:lnTo>
                  <a:pt x="42333" y="1278467"/>
                </a:lnTo>
                <a:lnTo>
                  <a:pt x="105833" y="1202267"/>
                </a:lnTo>
                <a:lnTo>
                  <a:pt x="190500" y="1104900"/>
                </a:lnTo>
                <a:lnTo>
                  <a:pt x="211666" y="1028700"/>
                </a:lnTo>
                <a:lnTo>
                  <a:pt x="249766" y="969433"/>
                </a:lnTo>
                <a:cubicBezTo>
                  <a:pt x="251177" y="908755"/>
                  <a:pt x="252589" y="848078"/>
                  <a:pt x="254000" y="787400"/>
                </a:cubicBezTo>
                <a:lnTo>
                  <a:pt x="254000" y="711200"/>
                </a:lnTo>
                <a:cubicBezTo>
                  <a:pt x="321733" y="553156"/>
                  <a:pt x="262466" y="268112"/>
                  <a:pt x="643466" y="198967"/>
                </a:cubicBezTo>
              </a:path>
            </a:pathLst>
          </a:custGeom>
          <a:noFill/>
          <a:ln w="28575">
            <a:solidFill>
              <a:srgbClr val="E6C68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a:endCxn id="21" idx="35"/>
          </p:cNvCxnSpPr>
          <p:nvPr/>
        </p:nvCxnSpPr>
        <p:spPr>
          <a:xfrm flipV="1">
            <a:off x="4879818" y="2489200"/>
            <a:ext cx="1694549" cy="498444"/>
          </a:xfrm>
          <a:prstGeom prst="straightConnector1">
            <a:avLst/>
          </a:prstGeom>
          <a:ln w="28575">
            <a:solidFill>
              <a:srgbClr val="FFFF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0" idx="3"/>
          </p:cNvCxnSpPr>
          <p:nvPr/>
        </p:nvCxnSpPr>
        <p:spPr>
          <a:xfrm flipV="1">
            <a:off x="4414323" y="1955549"/>
            <a:ext cx="614877" cy="1664965"/>
          </a:xfrm>
          <a:prstGeom prst="straightConnector1">
            <a:avLst/>
          </a:prstGeom>
          <a:ln w="28575">
            <a:solidFill>
              <a:srgbClr val="FFFF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587734" y="3298222"/>
            <a:ext cx="1190556" cy="584775"/>
          </a:xfrm>
          <a:prstGeom prst="rect">
            <a:avLst/>
          </a:prstGeom>
          <a:solidFill>
            <a:srgbClr val="FFFFFF"/>
          </a:solidFill>
        </p:spPr>
        <p:txBody>
          <a:bodyPr wrap="square" rtlCol="0">
            <a:spAutoFit/>
          </a:bodyPr>
          <a:lstStyle/>
          <a:p>
            <a:pPr algn="ctr">
              <a:tabLst>
                <a:tab pos="4114800" algn="l"/>
              </a:tabLst>
            </a:pPr>
            <a:r>
              <a:rPr lang="en-US" sz="3200" b="1" dirty="0" smtClean="0">
                <a:solidFill>
                  <a:srgbClr val="825700"/>
                </a:solidFill>
                <a:latin typeface="Eras Medium ITC" pitchFamily="34" charset="0"/>
              </a:rPr>
              <a:t>9’ 9”</a:t>
            </a:r>
          </a:p>
        </p:txBody>
      </p:sp>
    </p:spTree>
    <p:extLst>
      <p:ext uri="{BB962C8B-B14F-4D97-AF65-F5344CB8AC3E}">
        <p14:creationId xmlns:p14="http://schemas.microsoft.com/office/powerpoint/2010/main" xmlns="" val="11784300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right)">
                                      <p:cBhvr>
                                        <p:cTn id="21" dur="500"/>
                                        <p:tgtEl>
                                          <p:spTgt spid="8"/>
                                        </p:tgtEl>
                                      </p:cBhvr>
                                    </p:animEffect>
                                  </p:childTnLst>
                                </p:cTn>
                              </p:par>
                              <p:par>
                                <p:cTn id="22" presetID="22" presetClass="entr" presetSubtype="2"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right)">
                                      <p:cBhvr>
                                        <p:cTn id="24" dur="500"/>
                                        <p:tgtEl>
                                          <p:spTgt spid="12"/>
                                        </p:tgtEl>
                                      </p:cBhvr>
                                    </p:animEffect>
                                  </p:childTnLst>
                                </p:cTn>
                              </p:par>
                            </p:childTnLst>
                          </p:cTn>
                        </p:par>
                        <p:par>
                          <p:cTn id="25" fill="hold">
                            <p:stCondLst>
                              <p:cond delay="500"/>
                            </p:stCondLst>
                            <p:childTnLst>
                              <p:par>
                                <p:cTn id="26" presetID="16" presetClass="entr" presetSubtype="42" fill="hold"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arn(outHorizontal)">
                                      <p:cBhvr>
                                        <p:cTn id="28" dur="500"/>
                                        <p:tgtEl>
                                          <p:spTgt spid="1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childTnLst>
                          </p:cTn>
                        </p:par>
                        <p:par>
                          <p:cTn id="39" fill="hold">
                            <p:stCondLst>
                              <p:cond delay="500"/>
                            </p:stCondLst>
                            <p:childTnLst>
                              <p:par>
                                <p:cTn id="40" presetID="10" presetClass="exit" presetSubtype="0" fill="hold" nodeType="afterEffect">
                                  <p:stCondLst>
                                    <p:cond delay="0"/>
                                  </p:stCondLst>
                                  <p:childTnLst>
                                    <p:animEffect transition="out" filter="fade">
                                      <p:cBhvr>
                                        <p:cTn id="41" dur="500"/>
                                        <p:tgtEl>
                                          <p:spTgt spid="10"/>
                                        </p:tgtEl>
                                      </p:cBhvr>
                                    </p:animEffect>
                                    <p:set>
                                      <p:cBhvr>
                                        <p:cTn id="42" dur="1" fill="hold">
                                          <p:stCondLst>
                                            <p:cond delay="499"/>
                                          </p:stCondLst>
                                        </p:cTn>
                                        <p:tgtEl>
                                          <p:spTgt spid="10"/>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3000"/>
                                        <p:tgtEl>
                                          <p:spTgt spid="8"/>
                                        </p:tgtEl>
                                      </p:cBhvr>
                                    </p:animEffect>
                                    <p:set>
                                      <p:cBhvr>
                                        <p:cTn id="45" dur="1" fill="hold">
                                          <p:stCondLst>
                                            <p:cond delay="2999"/>
                                          </p:stCondLst>
                                        </p:cTn>
                                        <p:tgtEl>
                                          <p:spTgt spid="8"/>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3000"/>
                                        <p:tgtEl>
                                          <p:spTgt spid="12"/>
                                        </p:tgtEl>
                                      </p:cBhvr>
                                    </p:animEffect>
                                    <p:set>
                                      <p:cBhvr>
                                        <p:cTn id="48" dur="1" fill="hold">
                                          <p:stCondLst>
                                            <p:cond delay="2999"/>
                                          </p:stCondLst>
                                        </p:cTn>
                                        <p:tgtEl>
                                          <p:spTgt spid="12"/>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2000"/>
                                        <p:tgtEl>
                                          <p:spTgt spid="16"/>
                                        </p:tgtEl>
                                      </p:cBhvr>
                                    </p:animEffect>
                                    <p:set>
                                      <p:cBhvr>
                                        <p:cTn id="51" dur="1" fill="hold">
                                          <p:stCondLst>
                                            <p:cond delay="1999"/>
                                          </p:stCondLst>
                                        </p:cTn>
                                        <p:tgtEl>
                                          <p:spTgt spid="16"/>
                                        </p:tgtEl>
                                        <p:attrNameLst>
                                          <p:attrName>style.visibility</p:attrName>
                                        </p:attrNameLst>
                                      </p:cBhvr>
                                      <p:to>
                                        <p:strVal val="hidden"/>
                                      </p:to>
                                    </p:set>
                                  </p:childTnLst>
                                </p:cTn>
                              </p:par>
                              <p:par>
                                <p:cTn id="52" presetID="9" presetClass="emph" presetSubtype="0" grpId="1" nodeType="withEffect">
                                  <p:stCondLst>
                                    <p:cond delay="0"/>
                                  </p:stCondLst>
                                  <p:childTnLst>
                                    <p:set>
                                      <p:cBhvr rctx="PPT">
                                        <p:cTn id="53" dur="indefinite"/>
                                        <p:tgtEl>
                                          <p:spTgt spid="3"/>
                                        </p:tgtEl>
                                        <p:attrNameLst>
                                          <p:attrName>style.opacity</p:attrName>
                                        </p:attrNameLst>
                                      </p:cBhvr>
                                      <p:to>
                                        <p:strVal val="0.5"/>
                                      </p:to>
                                    </p:set>
                                    <p:animEffect filter="image" prLst="opacity: 0.5">
                                      <p:cBhvr rctx="IE">
                                        <p:cTn id="54" dur="indefinite"/>
                                        <p:tgtEl>
                                          <p:spTgt spid="3"/>
                                        </p:tgtEl>
                                      </p:cBhvr>
                                    </p:animEffect>
                                  </p:childTnLst>
                                </p:cTn>
                              </p:par>
                              <p:par>
                                <p:cTn id="55" presetID="9" presetClass="emph" presetSubtype="0" grpId="1" nodeType="withEffect">
                                  <p:stCondLst>
                                    <p:cond delay="0"/>
                                  </p:stCondLst>
                                  <p:childTnLst>
                                    <p:set>
                                      <p:cBhvr rctx="PPT">
                                        <p:cTn id="56" dur="indefinite"/>
                                        <p:tgtEl>
                                          <p:spTgt spid="4"/>
                                        </p:tgtEl>
                                        <p:attrNameLst>
                                          <p:attrName>style.opacity</p:attrName>
                                        </p:attrNameLst>
                                      </p:cBhvr>
                                      <p:to>
                                        <p:strVal val="0.5"/>
                                      </p:to>
                                    </p:set>
                                    <p:animEffect filter="image" prLst="opacity: 0.5">
                                      <p:cBhvr rctx="IE">
                                        <p:cTn id="57" dur="indefinite"/>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childTnLst>
                          </p:cTn>
                        </p:par>
                        <p:par>
                          <p:cTn id="65" fill="hold">
                            <p:stCondLst>
                              <p:cond delay="500"/>
                            </p:stCondLst>
                            <p:childTnLst>
                              <p:par>
                                <p:cTn id="66" presetID="22" presetClass="entr" presetSubtype="4" fill="hold" nodeType="after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down)">
                                      <p:cBhvr>
                                        <p:cTn id="68" dur="500"/>
                                        <p:tgtEl>
                                          <p:spTgt spid="23"/>
                                        </p:tgtEl>
                                      </p:cBhvr>
                                    </p:animEffect>
                                  </p:childTnLst>
                                </p:cTn>
                              </p:par>
                            </p:childTnLst>
                          </p:cTn>
                        </p:par>
                        <p:par>
                          <p:cTn id="69" fill="hold">
                            <p:stCondLst>
                              <p:cond delay="1000"/>
                            </p:stCondLst>
                            <p:childTnLst>
                              <p:par>
                                <p:cTn id="70" presetID="21" presetClass="entr" presetSubtype="1" fill="hold" grpId="0" nodeType="after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wheel(1)">
                                      <p:cBhvr>
                                        <p:cTn id="72" dur="20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p:cTn id="77" dur="500" fill="hold"/>
                                        <p:tgtEl>
                                          <p:spTgt spid="20"/>
                                        </p:tgtEl>
                                        <p:attrNameLst>
                                          <p:attrName>ppt_w</p:attrName>
                                        </p:attrNameLst>
                                      </p:cBhvr>
                                      <p:tavLst>
                                        <p:tav tm="0">
                                          <p:val>
                                            <p:fltVal val="0"/>
                                          </p:val>
                                        </p:tav>
                                        <p:tav tm="100000">
                                          <p:val>
                                            <p:strVal val="#ppt_w"/>
                                          </p:val>
                                        </p:tav>
                                      </p:tavLst>
                                    </p:anim>
                                    <p:anim calcmode="lin" valueType="num">
                                      <p:cBhvr>
                                        <p:cTn id="78" dur="500" fill="hold"/>
                                        <p:tgtEl>
                                          <p:spTgt spid="20"/>
                                        </p:tgtEl>
                                        <p:attrNameLst>
                                          <p:attrName>ppt_h</p:attrName>
                                        </p:attrNameLst>
                                      </p:cBhvr>
                                      <p:tavLst>
                                        <p:tav tm="0">
                                          <p:val>
                                            <p:fltVal val="0"/>
                                          </p:val>
                                        </p:tav>
                                        <p:tav tm="100000">
                                          <p:val>
                                            <p:strVal val="#ppt_h"/>
                                          </p:val>
                                        </p:tav>
                                      </p:tavLst>
                                    </p:anim>
                                    <p:animEffect transition="in" filter="fade">
                                      <p:cBhvr>
                                        <p:cTn id="79" dur="500"/>
                                        <p:tgtEl>
                                          <p:spTgt spid="20"/>
                                        </p:tgtEl>
                                      </p:cBhvr>
                                    </p:animEffect>
                                  </p:childTnLst>
                                </p:cTn>
                              </p:par>
                            </p:childTnLst>
                          </p:cTn>
                        </p:par>
                        <p:par>
                          <p:cTn id="80" fill="hold">
                            <p:stCondLst>
                              <p:cond delay="500"/>
                            </p:stCondLst>
                            <p:childTnLst>
                              <p:par>
                                <p:cTn id="81" presetID="22" presetClass="entr" presetSubtype="8" fill="hold"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wipe(left)">
                                      <p:cBhvr>
                                        <p:cTn id="8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18" grpId="0"/>
      <p:bldP spid="19" grpId="0"/>
      <p:bldP spid="20" grpId="0"/>
      <p:bldP spid="21" grpId="0" animBg="1"/>
      <p:bldP spid="16" grpId="0" animBg="1"/>
      <p:bldP spid="16"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509200"/>
          </a:xfrm>
          <a:prstGeom prst="rect">
            <a:avLst/>
          </a:prstGeom>
          <a:noFill/>
        </p:spPr>
        <p:txBody>
          <a:bodyPr wrap="square" rtlCol="0">
            <a:spAutoFit/>
          </a:bodyPr>
          <a:lstStyle/>
          <a:p>
            <a:r>
              <a:rPr lang="en-US" sz="3200" dirty="0"/>
              <a:t>Yet something was happening. For one thing, Will and I really taught the emotions that we were completely independent of them. Also, one morning, about two weeks after the contest began, just when Will and I were going for another time of prayer, I overheard one of the emotions whisper to the other, “Come one, you guys, it’s no use wasting any more time resisting: they’ll go just the same.” That morning, for </a:t>
            </a:r>
            <a:r>
              <a:rPr lang="en-US" sz="3200" dirty="0" smtClean="0"/>
              <a:t>the</a:t>
            </a:r>
            <a:endParaRPr lang="en-US" sz="3200" dirty="0"/>
          </a:p>
        </p:txBody>
      </p:sp>
    </p:spTree>
    <p:extLst>
      <p:ext uri="{BB962C8B-B14F-4D97-AF65-F5344CB8AC3E}">
        <p14:creationId xmlns:p14="http://schemas.microsoft.com/office/powerpoint/2010/main" xmlns="" val="10065930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509200"/>
          </a:xfrm>
          <a:prstGeom prst="rect">
            <a:avLst/>
          </a:prstGeom>
          <a:noFill/>
        </p:spPr>
        <p:txBody>
          <a:bodyPr wrap="square" rtlCol="0">
            <a:spAutoFit/>
          </a:bodyPr>
          <a:lstStyle/>
          <a:p>
            <a:r>
              <a:rPr lang="en-US" sz="3200" dirty="0"/>
              <a:t>first time, even though the emotions were still suddenly uncooperative, they were at least quiescent, which allowed Will and me to get on with prayer </a:t>
            </a:r>
            <a:r>
              <a:rPr lang="en-US" sz="3200" dirty="0" err="1"/>
              <a:t>undistractedly</a:t>
            </a:r>
            <a:r>
              <a:rPr lang="en-US" sz="3200" dirty="0"/>
              <a:t>.</a:t>
            </a:r>
          </a:p>
          <a:p>
            <a:r>
              <a:rPr lang="en-US" sz="3200" dirty="0"/>
              <a:t>Then, another couple of weeks later, what do you think happened? During one of our prayer times, when Will and I were no more thinking of the emotions than of the man in the moon, one of the most vigorous of the </a:t>
            </a:r>
            <a:r>
              <a:rPr lang="en-US" sz="3200" dirty="0" smtClean="0"/>
              <a:t>emotions</a:t>
            </a:r>
            <a:endParaRPr lang="en-US" sz="3200" dirty="0"/>
          </a:p>
        </p:txBody>
      </p:sp>
    </p:spTree>
    <p:extLst>
      <p:ext uri="{BB962C8B-B14F-4D97-AF65-F5344CB8AC3E}">
        <p14:creationId xmlns:p14="http://schemas.microsoft.com/office/powerpoint/2010/main" xmlns="" val="17339735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509200"/>
          </a:xfrm>
          <a:prstGeom prst="rect">
            <a:avLst/>
          </a:prstGeom>
          <a:noFill/>
        </p:spPr>
        <p:txBody>
          <a:bodyPr wrap="square" rtlCol="0">
            <a:spAutoFit/>
          </a:bodyPr>
          <a:lstStyle/>
          <a:p>
            <a:r>
              <a:rPr lang="en-US" sz="3200" dirty="0"/>
              <a:t>unexpectedly sprang up and shouted, “Hallelujah!” at which all the other emotions exclaimed, “Amen!” And for the first time the whole of my being—intellect, will, and emotions—was united in one coordinated prayer-operation. All at once, God was real, heaven was open, the Lord Jesus was luminously present, the Holy Spirit was indeed moving through my longings, and prayer was surprisingly vital. Moreover, </a:t>
            </a:r>
          </a:p>
        </p:txBody>
      </p:sp>
    </p:spTree>
    <p:extLst>
      <p:ext uri="{BB962C8B-B14F-4D97-AF65-F5344CB8AC3E}">
        <p14:creationId xmlns:p14="http://schemas.microsoft.com/office/powerpoint/2010/main" xmlns="" val="16570697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4031873"/>
          </a:xfrm>
          <a:prstGeom prst="rect">
            <a:avLst/>
          </a:prstGeom>
          <a:noFill/>
        </p:spPr>
        <p:txBody>
          <a:bodyPr wrap="square" rtlCol="0">
            <a:spAutoFit/>
          </a:bodyPr>
          <a:lstStyle/>
          <a:p>
            <a:r>
              <a:rPr lang="en-US" sz="3200" dirty="0"/>
              <a:t>in that instant there came a sudden realization that heaven had been watching and listening all the way through those days of struggle against chilling moods and mutinous emotions; also that I had been undergoing necessary tutoring by my heavenly Teacher."</a:t>
            </a:r>
          </a:p>
        </p:txBody>
      </p:sp>
    </p:spTree>
    <p:extLst>
      <p:ext uri="{BB962C8B-B14F-4D97-AF65-F5344CB8AC3E}">
        <p14:creationId xmlns:p14="http://schemas.microsoft.com/office/powerpoint/2010/main" xmlns="" val="469307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9370126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2062103"/>
          </a:xfrm>
          <a:prstGeom prst="rect">
            <a:avLst/>
          </a:prstGeom>
          <a:noFill/>
        </p:spPr>
        <p:txBody>
          <a:bodyPr wrap="square" rtlCol="0">
            <a:spAutoFit/>
          </a:bodyPr>
          <a:lstStyle/>
          <a:p>
            <a:r>
              <a:rPr lang="en-US" sz="3200" dirty="0" smtClean="0"/>
              <a:t>Prov. </a:t>
            </a:r>
            <a:r>
              <a:rPr lang="en-US" sz="3200" dirty="0"/>
              <a:t>18:24 ~ </a:t>
            </a:r>
            <a:r>
              <a:rPr lang="en-US" sz="3200" dirty="0">
                <a:solidFill>
                  <a:srgbClr val="FFFFFF"/>
                </a:solidFill>
              </a:rPr>
              <a:t>A man who </a:t>
            </a:r>
            <a:r>
              <a:rPr lang="en-US" sz="3200" i="1" dirty="0">
                <a:solidFill>
                  <a:srgbClr val="FFFFFF"/>
                </a:solidFill>
              </a:rPr>
              <a:t>has</a:t>
            </a:r>
            <a:r>
              <a:rPr lang="en-US" sz="3200" dirty="0">
                <a:solidFill>
                  <a:srgbClr val="FFFFFF"/>
                </a:solidFill>
              </a:rPr>
              <a:t> friends must himself be friendly, </a:t>
            </a:r>
          </a:p>
          <a:p>
            <a:r>
              <a:rPr lang="en-US" sz="3200" dirty="0">
                <a:solidFill>
                  <a:srgbClr val="FFFFFF"/>
                </a:solidFill>
              </a:rPr>
              <a:t>But there is a friend who sticks closer than a brother.</a:t>
            </a:r>
          </a:p>
        </p:txBody>
      </p:sp>
    </p:spTree>
    <p:extLst>
      <p:ext uri="{BB962C8B-B14F-4D97-AF65-F5344CB8AC3E}">
        <p14:creationId xmlns:p14="http://schemas.microsoft.com/office/powerpoint/2010/main" xmlns="" val="23500941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232282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016758"/>
          </a:xfrm>
          <a:prstGeom prst="rect">
            <a:avLst/>
          </a:prstGeom>
          <a:noFill/>
        </p:spPr>
        <p:txBody>
          <a:bodyPr wrap="square" rtlCol="0">
            <a:spAutoFit/>
          </a:bodyPr>
          <a:lstStyle/>
          <a:p>
            <a:r>
              <a:rPr lang="en-US" sz="3200" dirty="0">
                <a:solidFill>
                  <a:srgbClr val="FFFFFF"/>
                </a:solidFill>
              </a:rPr>
              <a:t>C. H. Spurgeon — </a:t>
            </a:r>
            <a:r>
              <a:rPr lang="en-US" sz="3200" dirty="0"/>
              <a:t>"Make no friends with an angry man. As well make a bed of stinging nettles or wear a viper for a necklace. Perhaps the fellow is just now very fond of you; but beware of him, for he who barks at others today without a cause will one day howl at you for nothing. Don’t offer him a kennel down in your yard unless he will let you chain him up."</a:t>
            </a:r>
          </a:p>
        </p:txBody>
      </p:sp>
    </p:spTree>
    <p:extLst>
      <p:ext uri="{BB962C8B-B14F-4D97-AF65-F5344CB8AC3E}">
        <p14:creationId xmlns:p14="http://schemas.microsoft.com/office/powerpoint/2010/main" xmlns="" val="20209237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1175917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1569660"/>
          </a:xfrm>
          <a:prstGeom prst="rect">
            <a:avLst/>
          </a:prstGeom>
          <a:noFill/>
        </p:spPr>
        <p:txBody>
          <a:bodyPr wrap="square" rtlCol="0">
            <a:spAutoFit/>
          </a:bodyPr>
          <a:lstStyle/>
          <a:p>
            <a:r>
              <a:rPr lang="en-US" sz="3200" dirty="0"/>
              <a:t>Prov. 27:20 ~ </a:t>
            </a:r>
            <a:r>
              <a:rPr lang="en-US" sz="3200" dirty="0">
                <a:solidFill>
                  <a:srgbClr val="FFFFFF"/>
                </a:solidFill>
              </a:rPr>
              <a:t>The refining pot is for silver and the furnace for gold, And a man is valued by what others say of him.</a:t>
            </a:r>
          </a:p>
        </p:txBody>
      </p:sp>
      <p:sp>
        <p:nvSpPr>
          <p:cNvPr id="4" name="TextBox 3"/>
          <p:cNvSpPr txBox="1"/>
          <p:nvPr/>
        </p:nvSpPr>
        <p:spPr>
          <a:xfrm>
            <a:off x="724277" y="2534983"/>
            <a:ext cx="7903675" cy="2554545"/>
          </a:xfrm>
          <a:prstGeom prst="rect">
            <a:avLst/>
          </a:prstGeom>
          <a:noFill/>
        </p:spPr>
        <p:txBody>
          <a:bodyPr wrap="square" rtlCol="0">
            <a:spAutoFit/>
          </a:bodyPr>
          <a:lstStyle/>
          <a:p>
            <a:pPr marL="342900" indent="-342900">
              <a:buFont typeface="Arial" pitchFamily="34" charset="0"/>
              <a:buChar char="•"/>
              <a:tabLst>
                <a:tab pos="4114800" algn="l"/>
              </a:tabLst>
            </a:pPr>
            <a:r>
              <a:rPr lang="en-US" sz="3200" dirty="0" smtClean="0"/>
              <a:t> </a:t>
            </a:r>
            <a:r>
              <a:rPr lang="en-US" sz="3200" dirty="0" smtClean="0">
                <a:solidFill>
                  <a:srgbClr val="FFFFFF"/>
                </a:solidFill>
              </a:rPr>
              <a:t>Warren </a:t>
            </a:r>
            <a:r>
              <a:rPr lang="en-US" sz="3200" dirty="0" err="1">
                <a:solidFill>
                  <a:srgbClr val="FFFFFF"/>
                </a:solidFill>
              </a:rPr>
              <a:t>Weirsbe</a:t>
            </a:r>
            <a:r>
              <a:rPr lang="en-US" sz="3200" dirty="0">
                <a:solidFill>
                  <a:srgbClr val="FFFFFF"/>
                </a:solidFill>
              </a:rPr>
              <a:t> ~  </a:t>
            </a:r>
            <a:r>
              <a:rPr lang="en-US" sz="3200" dirty="0"/>
              <a:t>"The praise that made David humble only brought the dross to the top in Saul’s heart and revealed his pride and desire for glory</a:t>
            </a:r>
            <a:r>
              <a:rPr lang="en-US" sz="3200" dirty="0" smtClean="0"/>
              <a:t>."</a:t>
            </a:r>
            <a:endParaRPr lang="en-US" sz="3200" dirty="0" smtClean="0">
              <a:solidFill>
                <a:srgbClr val="E6C682"/>
              </a:solidFill>
              <a:latin typeface="Eras Medium ITC" pitchFamily="34" charset="0"/>
            </a:endParaRPr>
          </a:p>
        </p:txBody>
      </p:sp>
    </p:spTree>
    <p:extLst>
      <p:ext uri="{BB962C8B-B14F-4D97-AF65-F5344CB8AC3E}">
        <p14:creationId xmlns:p14="http://schemas.microsoft.com/office/powerpoint/2010/main" xmlns="" val="417993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776521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1420390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1077218"/>
          </a:xfrm>
          <a:prstGeom prst="rect">
            <a:avLst/>
          </a:prstGeom>
          <a:noFill/>
        </p:spPr>
        <p:txBody>
          <a:bodyPr wrap="square" rtlCol="0">
            <a:spAutoFit/>
          </a:bodyPr>
          <a:lstStyle/>
          <a:p>
            <a:r>
              <a:rPr lang="en-US" sz="3200" dirty="0">
                <a:solidFill>
                  <a:srgbClr val="FFFFFF"/>
                </a:solidFill>
              </a:rPr>
              <a:t>Escaped</a:t>
            </a:r>
            <a:r>
              <a:rPr lang="en-US" sz="3200" dirty="0"/>
              <a:t> ~ KJV, </a:t>
            </a:r>
            <a:r>
              <a:rPr lang="en-US" sz="3200" dirty="0">
                <a:solidFill>
                  <a:srgbClr val="FFFFFF"/>
                </a:solidFill>
              </a:rPr>
              <a:t>And David avoided out of his presence twice</a:t>
            </a:r>
          </a:p>
        </p:txBody>
      </p:sp>
    </p:spTree>
    <p:extLst>
      <p:ext uri="{BB962C8B-B14F-4D97-AF65-F5344CB8AC3E}">
        <p14:creationId xmlns:p14="http://schemas.microsoft.com/office/powerpoint/2010/main" xmlns="" val="2640649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23611684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3046988"/>
          </a:xfrm>
          <a:prstGeom prst="rect">
            <a:avLst/>
          </a:prstGeom>
          <a:noFill/>
        </p:spPr>
        <p:txBody>
          <a:bodyPr wrap="square" rtlCol="0">
            <a:spAutoFit/>
          </a:bodyPr>
          <a:lstStyle/>
          <a:p>
            <a:r>
              <a:rPr lang="en-US" sz="3200" dirty="0"/>
              <a:t>Cor. 1:9-10 ~ </a:t>
            </a:r>
            <a:r>
              <a:rPr lang="en-US" sz="3200" baseline="30000" dirty="0"/>
              <a:t>9</a:t>
            </a:r>
            <a:r>
              <a:rPr lang="en-US" sz="3200" dirty="0"/>
              <a:t> </a:t>
            </a:r>
            <a:r>
              <a:rPr lang="en-US" sz="3200" dirty="0">
                <a:solidFill>
                  <a:srgbClr val="FFFFFF"/>
                </a:solidFill>
              </a:rPr>
              <a:t>Yes, we had the sentence of death in ourselves, that we should not trust in ourselves but in God who raises the dead,</a:t>
            </a:r>
            <a:r>
              <a:rPr lang="en-US" sz="3200" dirty="0"/>
              <a:t> </a:t>
            </a:r>
            <a:r>
              <a:rPr lang="en-US" sz="3200" baseline="30000" dirty="0"/>
              <a:t>10</a:t>
            </a:r>
            <a:r>
              <a:rPr lang="en-US" sz="3200" dirty="0"/>
              <a:t> </a:t>
            </a:r>
            <a:r>
              <a:rPr lang="en-US" sz="3200" dirty="0">
                <a:solidFill>
                  <a:srgbClr val="FFFFFF"/>
                </a:solidFill>
              </a:rPr>
              <a:t>who delivered us from so great a death, and does deliver us; in whom we trust that He will still deliver </a:t>
            </a:r>
            <a:r>
              <a:rPr lang="en-US" sz="3200" i="1" dirty="0">
                <a:solidFill>
                  <a:srgbClr val="FFFFFF"/>
                </a:solidFill>
              </a:rPr>
              <a:t>us</a:t>
            </a:r>
            <a:r>
              <a:rPr lang="en-US" sz="3200" dirty="0">
                <a:solidFill>
                  <a:srgbClr val="FFFFFF"/>
                </a:solidFill>
              </a:rPr>
              <a:t>,</a:t>
            </a:r>
          </a:p>
        </p:txBody>
      </p:sp>
    </p:spTree>
    <p:extLst>
      <p:ext uri="{BB962C8B-B14F-4D97-AF65-F5344CB8AC3E}">
        <p14:creationId xmlns:p14="http://schemas.microsoft.com/office/powerpoint/2010/main" xmlns="" val="39119107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14876173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584775"/>
          </a:xfrm>
          <a:prstGeom prst="rect">
            <a:avLst/>
          </a:prstGeom>
          <a:noFill/>
        </p:spPr>
        <p:txBody>
          <a:bodyPr wrap="square" rtlCol="0">
            <a:spAutoFit/>
          </a:bodyPr>
          <a:lstStyle/>
          <a:p>
            <a:r>
              <a:rPr lang="en-US" sz="3200" dirty="0">
                <a:solidFill>
                  <a:srgbClr val="FFFFFF"/>
                </a:solidFill>
              </a:rPr>
              <a:t>Insolence</a:t>
            </a:r>
            <a:r>
              <a:rPr lang="en-US" sz="3200" dirty="0"/>
              <a:t> ~ KJV, </a:t>
            </a:r>
            <a:r>
              <a:rPr lang="en-US" sz="3200" dirty="0">
                <a:solidFill>
                  <a:srgbClr val="FFFFFF"/>
                </a:solidFill>
              </a:rPr>
              <a:t>naughtiness</a:t>
            </a:r>
          </a:p>
        </p:txBody>
      </p:sp>
      <p:sp>
        <p:nvSpPr>
          <p:cNvPr id="4" name="TextBox 3"/>
          <p:cNvSpPr txBox="1"/>
          <p:nvPr/>
        </p:nvSpPr>
        <p:spPr>
          <a:xfrm>
            <a:off x="457200" y="1488140"/>
            <a:ext cx="8245098" cy="584775"/>
          </a:xfrm>
          <a:prstGeom prst="rect">
            <a:avLst/>
          </a:prstGeom>
          <a:noFill/>
        </p:spPr>
        <p:txBody>
          <a:bodyPr wrap="square" rtlCol="0">
            <a:spAutoFit/>
          </a:bodyPr>
          <a:lstStyle/>
          <a:p>
            <a:r>
              <a:rPr lang="en-US" sz="3200" dirty="0"/>
              <a:t>GNB, </a:t>
            </a:r>
            <a:r>
              <a:rPr lang="en-US" sz="3200" dirty="0">
                <a:solidFill>
                  <a:srgbClr val="FFFFFF"/>
                </a:solidFill>
              </a:rPr>
              <a:t>You cheeky brat, you!</a:t>
            </a:r>
          </a:p>
        </p:txBody>
      </p:sp>
      <p:pic>
        <p:nvPicPr>
          <p:cNvPr id="3074" name="Picture 2" descr="http://www.holyhome.nl/gnb437.jpg">
            <a:hlinkClick r:id="rId3"/>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312921">
            <a:off x="2214506" y="2090269"/>
            <a:ext cx="4132916" cy="3792057"/>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909108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par>
                          <p:cTn id="21" fill="hold">
                            <p:stCondLst>
                              <p:cond delay="500"/>
                            </p:stCondLst>
                            <p:childTnLst>
                              <p:par>
                                <p:cTn id="22" presetID="53" presetClass="entr" presetSubtype="16" fill="hold" nodeType="afterEffect">
                                  <p:stCondLst>
                                    <p:cond delay="0"/>
                                  </p:stCondLst>
                                  <p:childTnLst>
                                    <p:set>
                                      <p:cBhvr>
                                        <p:cTn id="23" dur="1" fill="hold">
                                          <p:stCondLst>
                                            <p:cond delay="0"/>
                                          </p:stCondLst>
                                        </p:cTn>
                                        <p:tgtEl>
                                          <p:spTgt spid="3074"/>
                                        </p:tgtEl>
                                        <p:attrNameLst>
                                          <p:attrName>style.visibility</p:attrName>
                                        </p:attrNameLst>
                                      </p:cBhvr>
                                      <p:to>
                                        <p:strVal val="visible"/>
                                      </p:to>
                                    </p:set>
                                    <p:anim calcmode="lin" valueType="num">
                                      <p:cBhvr>
                                        <p:cTn id="24" dur="500" fill="hold"/>
                                        <p:tgtEl>
                                          <p:spTgt spid="3074"/>
                                        </p:tgtEl>
                                        <p:attrNameLst>
                                          <p:attrName>ppt_w</p:attrName>
                                        </p:attrNameLst>
                                      </p:cBhvr>
                                      <p:tavLst>
                                        <p:tav tm="0">
                                          <p:val>
                                            <p:fltVal val="0"/>
                                          </p:val>
                                        </p:tav>
                                        <p:tav tm="100000">
                                          <p:val>
                                            <p:strVal val="#ppt_w"/>
                                          </p:val>
                                        </p:tav>
                                      </p:tavLst>
                                    </p:anim>
                                    <p:anim calcmode="lin" valueType="num">
                                      <p:cBhvr>
                                        <p:cTn id="25" dur="500" fill="hold"/>
                                        <p:tgtEl>
                                          <p:spTgt spid="3074"/>
                                        </p:tgtEl>
                                        <p:attrNameLst>
                                          <p:attrName>ppt_h</p:attrName>
                                        </p:attrNameLst>
                                      </p:cBhvr>
                                      <p:tavLst>
                                        <p:tav tm="0">
                                          <p:val>
                                            <p:fltVal val="0"/>
                                          </p:val>
                                        </p:tav>
                                        <p:tav tm="100000">
                                          <p:val>
                                            <p:strVal val="#ppt_h"/>
                                          </p:val>
                                        </p:tav>
                                      </p:tavLst>
                                    </p:anim>
                                    <p:animEffect transition="in" filter="fade">
                                      <p:cBhvr>
                                        <p:cTn id="26"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34650144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17-18</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245098" cy="1569660"/>
          </a:xfrm>
          <a:prstGeom prst="rect">
            <a:avLst/>
          </a:prstGeom>
          <a:noFill/>
        </p:spPr>
        <p:txBody>
          <a:bodyPr wrap="square" rtlCol="0">
            <a:spAutoFit/>
          </a:bodyPr>
          <a:lstStyle/>
          <a:p>
            <a:r>
              <a:rPr lang="en-US" sz="3200" dirty="0"/>
              <a:t>2 Cor. 1:10 ~ </a:t>
            </a:r>
            <a:r>
              <a:rPr lang="en-US" sz="3200" dirty="0">
                <a:solidFill>
                  <a:srgbClr val="FFFFFF"/>
                </a:solidFill>
              </a:rPr>
              <a:t>who delivered us from so great a death, and does deliver us; in whom we trust that He will still deliver</a:t>
            </a:r>
            <a:r>
              <a:rPr lang="en-US" sz="3200" i="1" dirty="0">
                <a:solidFill>
                  <a:srgbClr val="FFFFFF"/>
                </a:solidFill>
              </a:rPr>
              <a:t> us</a:t>
            </a:r>
            <a:r>
              <a:rPr lang="en-US" sz="3200" dirty="0">
                <a:solidFill>
                  <a:srgbClr val="FFFFFF"/>
                </a:solidFill>
              </a:rPr>
              <a:t>,</a:t>
            </a:r>
            <a:r>
              <a:rPr lang="en-US" sz="3200" i="1" dirty="0">
                <a:solidFill>
                  <a:srgbClr val="FFFFFF"/>
                </a:solidFill>
              </a:rPr>
              <a:t> </a:t>
            </a:r>
            <a:endParaRPr lang="en-US" sz="3200" dirty="0">
              <a:solidFill>
                <a:srgbClr val="FFFFFF"/>
              </a:solidFill>
            </a:endParaRPr>
          </a:p>
        </p:txBody>
      </p:sp>
    </p:spTree>
    <p:extLst>
      <p:ext uri="{BB962C8B-B14F-4D97-AF65-F5344CB8AC3E}">
        <p14:creationId xmlns:p14="http://schemas.microsoft.com/office/powerpoint/2010/main" xmlns="" val="37207100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17-18</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xmlns="" val="42196059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 Samuel">
  <a:themeElements>
    <a:clrScheme name="1 Samuel">
      <a:dk1>
        <a:srgbClr val="E6C682"/>
      </a:dk1>
      <a:lt1>
        <a:srgbClr val="E6C68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tabLst>
            <a:tab pos="4114800" algn="l"/>
          </a:tabLst>
          <a:defRPr sz="3200" dirty="0" smtClean="0">
            <a:solidFill>
              <a:srgbClr val="E6C682"/>
            </a:solidFill>
            <a:latin typeface="Eras Medium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1479</TotalTime>
  <Words>1098</Words>
  <Application>Microsoft Office PowerPoint</Application>
  <PresentationFormat>On-screen Show (4:3)</PresentationFormat>
  <Paragraphs>64</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1 Samuel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12</cp:revision>
  <dcterms:created xsi:type="dcterms:W3CDTF">2013-01-29T20:14:38Z</dcterms:created>
  <dcterms:modified xsi:type="dcterms:W3CDTF">2013-02-01T18:21:37Z</dcterms:modified>
</cp:coreProperties>
</file>